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2" r:id="rId19"/>
    <p:sldId id="274" r:id="rId20"/>
    <p:sldId id="275" r:id="rId21"/>
    <p:sldId id="276" r:id="rId22"/>
    <p:sldId id="277" r:id="rId23"/>
    <p:sldId id="278" r:id="rId24"/>
    <p:sldId id="279" r:id="rId25"/>
    <p:sldId id="280" r:id="rId26"/>
    <p:sldId id="281" r:id="rId27"/>
    <p:sldId id="282" r:id="rId28"/>
    <p:sldId id="289" r:id="rId29"/>
    <p:sldId id="283" r:id="rId30"/>
    <p:sldId id="284" r:id="rId31"/>
    <p:sldId id="285" r:id="rId32"/>
    <p:sldId id="286" r:id="rId33"/>
    <p:sldId id="287" r:id="rId34"/>
    <p:sldId id="288" r:id="rId35"/>
    <p:sldId id="290"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6" d="100"/>
          <a:sy n="66" d="100"/>
        </p:scale>
        <p:origin x="-120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F6BCBE8-30B0-4476-8762-9236B142003A}" type="datetimeFigureOut">
              <a:rPr lang="en-US" smtClean="0"/>
              <a:pPr/>
              <a:t>9/12/2020</a:t>
            </a:fld>
            <a:endParaRPr lang="en-US" sz="1100" dirty="0">
              <a:solidFill>
                <a:schemeClr val="tx2"/>
              </a:solidFill>
            </a:endParaRPr>
          </a:p>
        </p:txBody>
      </p:sp>
      <p:sp>
        <p:nvSpPr>
          <p:cNvPr id="5" name="Footer Placeholder 4"/>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6" name="Slide Number Placeholder 5"/>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F6BCBE8-30B0-4476-8762-9236B142003A}" type="datetimeFigureOut">
              <a:rPr lang="en-US" smtClean="0"/>
              <a:pPr/>
              <a:t>9/12/2020</a:t>
            </a:fld>
            <a:endParaRPr lang="en-US" sz="1100" dirty="0">
              <a:solidFill>
                <a:schemeClr val="tx2"/>
              </a:solidFill>
            </a:endParaRPr>
          </a:p>
        </p:txBody>
      </p:sp>
      <p:sp>
        <p:nvSpPr>
          <p:cNvPr id="5" name="Footer Placeholder 4"/>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6" name="Slide Number Placeholder 5"/>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F6BCBE8-30B0-4476-8762-9236B142003A}" type="datetimeFigureOut">
              <a:rPr lang="en-US" smtClean="0"/>
              <a:pPr/>
              <a:t>9/12/2020</a:t>
            </a:fld>
            <a:endParaRPr lang="en-US" sz="1100" dirty="0">
              <a:solidFill>
                <a:schemeClr val="tx2"/>
              </a:solidFill>
            </a:endParaRPr>
          </a:p>
        </p:txBody>
      </p:sp>
      <p:sp>
        <p:nvSpPr>
          <p:cNvPr id="5" name="Footer Placeholder 4"/>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6" name="Slide Number Placeholder 5"/>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F6BCBE8-30B0-4476-8762-9236B142003A}" type="datetimeFigureOut">
              <a:rPr lang="en-US" smtClean="0"/>
              <a:pPr/>
              <a:t>9/12/2020</a:t>
            </a:fld>
            <a:endParaRPr lang="en-US" sz="1100" dirty="0">
              <a:solidFill>
                <a:schemeClr val="tx2"/>
              </a:solidFill>
            </a:endParaRPr>
          </a:p>
        </p:txBody>
      </p:sp>
      <p:sp>
        <p:nvSpPr>
          <p:cNvPr id="5" name="Footer Placeholder 4"/>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6" name="Slide Number Placeholder 5"/>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F6BCBE8-30B0-4476-8762-9236B142003A}" type="datetimeFigureOut">
              <a:rPr lang="en-US" smtClean="0"/>
              <a:pPr/>
              <a:t>9/12/2020</a:t>
            </a:fld>
            <a:endParaRPr lang="en-US" sz="1100" dirty="0">
              <a:solidFill>
                <a:schemeClr val="tx2"/>
              </a:solidFill>
            </a:endParaRPr>
          </a:p>
        </p:txBody>
      </p:sp>
      <p:sp>
        <p:nvSpPr>
          <p:cNvPr id="5" name="Footer Placeholder 4"/>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6" name="Slide Number Placeholder 5"/>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F6BCBE8-30B0-4476-8762-9236B142003A}" type="datetimeFigureOut">
              <a:rPr lang="en-US" smtClean="0"/>
              <a:pPr/>
              <a:t>9/12/2020</a:t>
            </a:fld>
            <a:endParaRPr lang="en-US" sz="1100" dirty="0">
              <a:solidFill>
                <a:schemeClr val="tx2"/>
              </a:solidFill>
            </a:endParaRPr>
          </a:p>
        </p:txBody>
      </p:sp>
      <p:sp>
        <p:nvSpPr>
          <p:cNvPr id="6" name="Footer Placeholder 5"/>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7" name="Slide Number Placeholder 6"/>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F6BCBE8-30B0-4476-8762-9236B142003A}" type="datetimeFigureOut">
              <a:rPr lang="en-US" smtClean="0"/>
              <a:pPr/>
              <a:t>9/12/2020</a:t>
            </a:fld>
            <a:endParaRPr lang="en-US" sz="1100" dirty="0">
              <a:solidFill>
                <a:schemeClr val="tx2"/>
              </a:solidFill>
            </a:endParaRPr>
          </a:p>
        </p:txBody>
      </p:sp>
      <p:sp>
        <p:nvSpPr>
          <p:cNvPr id="8" name="Footer Placeholder 7"/>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9" name="Slide Number Placeholder 8"/>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F6BCBE8-30B0-4476-8762-9236B142003A}" type="datetimeFigureOut">
              <a:rPr lang="en-US" smtClean="0"/>
              <a:pPr/>
              <a:t>9/12/2020</a:t>
            </a:fld>
            <a:endParaRPr lang="en-US" sz="1100" dirty="0">
              <a:solidFill>
                <a:schemeClr val="tx2"/>
              </a:solidFill>
            </a:endParaRPr>
          </a:p>
        </p:txBody>
      </p:sp>
      <p:sp>
        <p:nvSpPr>
          <p:cNvPr id="4" name="Footer Placeholder 3"/>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5" name="Slide Number Placeholder 4"/>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6BCBE8-30B0-4476-8762-9236B142003A}" type="datetimeFigureOut">
              <a:rPr lang="en-US" smtClean="0"/>
              <a:pPr/>
              <a:t>9/12/2020</a:t>
            </a:fld>
            <a:endParaRPr lang="en-US" sz="1100" dirty="0">
              <a:solidFill>
                <a:schemeClr val="tx2"/>
              </a:solidFill>
            </a:endParaRPr>
          </a:p>
        </p:txBody>
      </p:sp>
      <p:sp>
        <p:nvSpPr>
          <p:cNvPr id="3" name="Footer Placeholder 2"/>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4" name="Slide Number Placeholder 3"/>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6BCBE8-30B0-4476-8762-9236B142003A}" type="datetimeFigureOut">
              <a:rPr lang="en-US" smtClean="0"/>
              <a:pPr/>
              <a:t>9/12/2020</a:t>
            </a:fld>
            <a:endParaRPr lang="en-US" sz="1100" dirty="0">
              <a:solidFill>
                <a:schemeClr val="tx2"/>
              </a:solidFill>
            </a:endParaRPr>
          </a:p>
        </p:txBody>
      </p:sp>
      <p:sp>
        <p:nvSpPr>
          <p:cNvPr id="6" name="Footer Placeholder 5"/>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7" name="Slide Number Placeholder 6"/>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F6BCBE8-30B0-4476-8762-9236B142003A}" type="datetimeFigureOut">
              <a:rPr lang="en-US" smtClean="0"/>
              <a:pPr/>
              <a:t>9/12/2020</a:t>
            </a:fld>
            <a:endParaRPr lang="en-US" sz="1100" dirty="0">
              <a:solidFill>
                <a:schemeClr val="tx2"/>
              </a:solidFill>
            </a:endParaRPr>
          </a:p>
        </p:txBody>
      </p:sp>
      <p:sp>
        <p:nvSpPr>
          <p:cNvPr id="6" name="Footer Placeholder 5"/>
          <p:cNvSpPr>
            <a:spLocks noGrp="1"/>
          </p:cNvSpPr>
          <p:nvPr>
            <p:ph type="ftr" sz="quarter" idx="11"/>
          </p:nvPr>
        </p:nvSpPr>
        <p:spPr/>
        <p:txBody>
          <a:bodyPr/>
          <a:lstStyle/>
          <a:p>
            <a:pPr algn="r" eaLnBrk="1" latinLnBrk="0" hangingPunct="1"/>
            <a:endParaRPr kumimoji="0" lang="en-US" sz="1100" dirty="0">
              <a:solidFill>
                <a:schemeClr val="tx2"/>
              </a:solidFill>
            </a:endParaRPr>
          </a:p>
        </p:txBody>
      </p:sp>
      <p:sp>
        <p:nvSpPr>
          <p:cNvPr id="7" name="Slide Number Placeholder 6"/>
          <p:cNvSpPr>
            <a:spLocks noGrp="1"/>
          </p:cNvSpPr>
          <p:nvPr>
            <p:ph type="sldNum" sz="quarter" idx="12"/>
          </p:nvPr>
        </p:nvSpPr>
        <p:spPr/>
        <p:txBody>
          <a:body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6BCBE8-30B0-4476-8762-9236B142003A}" type="datetimeFigureOut">
              <a:rPr lang="en-US" smtClean="0"/>
              <a:pPr/>
              <a:t>9/12/2020</a:t>
            </a:fld>
            <a:endParaRPr lang="en-US" sz="1100" dirty="0">
              <a:solidFill>
                <a:schemeClr val="tx2"/>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r" eaLnBrk="1" latinLnBrk="0" hangingPunct="1"/>
            <a:endParaRPr kumimoji="0" lang="en-US" sz="1100" dirty="0">
              <a:solidFill>
                <a:schemeClr val="tx2"/>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eaLnBrk="1" latinLnBrk="0" hangingPunct="1"/>
            <a:fld id="{09CEB3EB-F4F2-46F4-8867-D3C68411A9A0}" type="slidenum">
              <a:rPr kumimoji="0" lang="en-US" smtClean="0"/>
              <a:pPr algn="l" eaLnBrk="1" latinLnBrk="0" hangingPunct="1"/>
              <a:t>‹#›</a:t>
            </a:fld>
            <a:endParaRPr kumimoji="0" lang="en-US" sz="1200">
              <a:solidFill>
                <a:schemeClr val="tx2"/>
              </a:solidFill>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571481"/>
            <a:ext cx="7772400" cy="2000263"/>
          </a:xfrm>
        </p:spPr>
        <p:txBody>
          <a:bodyPr/>
          <a:lstStyle/>
          <a:p>
            <a:r>
              <a:rPr lang="en-IN" b="1" u="sng" dirty="0"/>
              <a:t>MATSYAFED INVENTORY MANAGEMENT</a:t>
            </a:r>
            <a:endParaRPr lang="en-IN" dirty="0"/>
          </a:p>
        </p:txBody>
      </p:sp>
      <p:sp>
        <p:nvSpPr>
          <p:cNvPr id="3" name="Subtitle 2"/>
          <p:cNvSpPr>
            <a:spLocks noGrp="1"/>
          </p:cNvSpPr>
          <p:nvPr>
            <p:ph type="subTitle" idx="1"/>
          </p:nvPr>
        </p:nvSpPr>
        <p:spPr>
          <a:xfrm>
            <a:off x="4714876" y="3886200"/>
            <a:ext cx="3214710" cy="2328882"/>
          </a:xfrm>
        </p:spPr>
        <p:txBody>
          <a:bodyPr>
            <a:normAutofit fontScale="25000" lnSpcReduction="20000"/>
          </a:bodyPr>
          <a:lstStyle/>
          <a:p>
            <a:endParaRPr lang="en-US" dirty="0" smtClean="0"/>
          </a:p>
          <a:p>
            <a:r>
              <a:rPr lang="en-US" dirty="0" smtClean="0"/>
              <a:t>                                                                                                                        </a:t>
            </a:r>
            <a:r>
              <a:rPr lang="en-US" sz="7200" b="1" dirty="0" smtClean="0">
                <a:solidFill>
                  <a:schemeClr val="tx1"/>
                </a:solidFill>
                <a:latin typeface="Times New Roman" pitchFamily="18" charset="0"/>
                <a:cs typeface="Times New Roman" pitchFamily="18" charset="0"/>
              </a:rPr>
              <a:t>Submitted by</a:t>
            </a:r>
          </a:p>
          <a:p>
            <a:r>
              <a:rPr lang="en-US" sz="7200" b="1" dirty="0" smtClean="0">
                <a:solidFill>
                  <a:schemeClr val="tx1"/>
                </a:solidFill>
                <a:latin typeface="Times New Roman" pitchFamily="18" charset="0"/>
                <a:cs typeface="Times New Roman" pitchFamily="18" charset="0"/>
              </a:rPr>
              <a:t>                                                                                                                          </a:t>
            </a:r>
            <a:r>
              <a:rPr lang="en-US" sz="7200" b="1" dirty="0" err="1" smtClean="0">
                <a:solidFill>
                  <a:schemeClr val="tx1"/>
                </a:solidFill>
                <a:latin typeface="Times New Roman" pitchFamily="18" charset="0"/>
                <a:cs typeface="Times New Roman" pitchFamily="18" charset="0"/>
              </a:rPr>
              <a:t>Manju</a:t>
            </a:r>
            <a:r>
              <a:rPr lang="en-US" sz="7200" b="1" dirty="0" smtClean="0">
                <a:solidFill>
                  <a:schemeClr val="tx1"/>
                </a:solidFill>
                <a:latin typeface="Times New Roman" pitchFamily="18" charset="0"/>
                <a:cs typeface="Times New Roman" pitchFamily="18" charset="0"/>
              </a:rPr>
              <a:t> </a:t>
            </a:r>
            <a:r>
              <a:rPr lang="en-US" sz="7200" b="1" dirty="0" err="1" smtClean="0">
                <a:solidFill>
                  <a:schemeClr val="tx1"/>
                </a:solidFill>
                <a:latin typeface="Times New Roman" pitchFamily="18" charset="0"/>
                <a:cs typeface="Times New Roman" pitchFamily="18" charset="0"/>
              </a:rPr>
              <a:t>Thampi</a:t>
            </a:r>
            <a:endParaRPr lang="en-US" sz="7200" b="1" dirty="0" smtClean="0">
              <a:solidFill>
                <a:schemeClr val="tx1"/>
              </a:solidFill>
              <a:latin typeface="Times New Roman" pitchFamily="18" charset="0"/>
              <a:cs typeface="Times New Roman" pitchFamily="18" charset="0"/>
            </a:endParaRPr>
          </a:p>
          <a:p>
            <a:r>
              <a:rPr lang="en-US" sz="7200" b="1" dirty="0" smtClean="0">
                <a:solidFill>
                  <a:schemeClr val="tx1"/>
                </a:solidFill>
                <a:latin typeface="Times New Roman" pitchFamily="18" charset="0"/>
                <a:cs typeface="Times New Roman" pitchFamily="18" charset="0"/>
              </a:rPr>
              <a:t>                                                                                                                S6 MCA</a:t>
            </a:r>
          </a:p>
          <a:p>
            <a:r>
              <a:rPr lang="en-US" sz="7200" b="1" dirty="0" smtClean="0">
                <a:solidFill>
                  <a:schemeClr val="tx1"/>
                </a:solidFill>
                <a:latin typeface="Times New Roman" pitchFamily="18" charset="0"/>
                <a:cs typeface="Times New Roman" pitchFamily="18" charset="0"/>
              </a:rPr>
              <a:t>                                                                                                             </a:t>
            </a:r>
            <a:r>
              <a:rPr lang="en-US" sz="7200" b="1" dirty="0" smtClean="0">
                <a:solidFill>
                  <a:schemeClr val="tx1"/>
                </a:solidFill>
                <a:latin typeface="Times New Roman" pitchFamily="18" charset="0"/>
                <a:cs typeface="Times New Roman" pitchFamily="18" charset="0"/>
              </a:rPr>
              <a:t>Roll:39</a:t>
            </a:r>
          </a:p>
          <a:p>
            <a:r>
              <a:rPr lang="en-US" sz="7200" b="1" dirty="0">
                <a:solidFill>
                  <a:schemeClr val="tx1"/>
                </a:solidFill>
                <a:latin typeface="Times New Roman" pitchFamily="18" charset="0"/>
                <a:cs typeface="Times New Roman" pitchFamily="18" charset="0"/>
              </a:rPr>
              <a:t> </a:t>
            </a:r>
            <a:r>
              <a:rPr lang="en-US" sz="7200" b="1" dirty="0" smtClean="0">
                <a:solidFill>
                  <a:schemeClr val="tx1"/>
                </a:solidFill>
                <a:latin typeface="Times New Roman" pitchFamily="18" charset="0"/>
                <a:cs typeface="Times New Roman" pitchFamily="18" charset="0"/>
              </a:rPr>
              <a:t>                                                                                                                                  </a:t>
            </a:r>
            <a:r>
              <a:rPr lang="en-US" sz="7200" b="1" dirty="0" err="1" smtClean="0">
                <a:solidFill>
                  <a:schemeClr val="tx1"/>
                </a:solidFill>
                <a:latin typeface="Times New Roman" pitchFamily="18" charset="0"/>
                <a:cs typeface="Times New Roman" pitchFamily="18" charset="0"/>
              </a:rPr>
              <a:t>SNGCE,Kadayiruppu</a:t>
            </a:r>
            <a:endParaRPr lang="en-US" sz="7200" b="1" dirty="0" smtClean="0">
              <a:solidFill>
                <a:schemeClr val="tx1"/>
              </a:solidFill>
              <a:latin typeface="Times New Roman" pitchFamily="18" charset="0"/>
              <a:cs typeface="Times New Roman" pitchFamily="18" charset="0"/>
            </a:endParaRPr>
          </a:p>
          <a:p>
            <a:endParaRPr lang="en-US" sz="7200" b="1" dirty="0" smtClean="0">
              <a:solidFill>
                <a:schemeClr val="tx1"/>
              </a:solidFill>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deal.PNG"/>
          <p:cNvPicPr>
            <a:picLocks noGrp="1" noChangeAspect="1"/>
          </p:cNvPicPr>
          <p:nvPr>
            <p:ph idx="1"/>
          </p:nvPr>
        </p:nvPicPr>
        <p:blipFill>
          <a:blip r:embed="rId2"/>
          <a:stretch>
            <a:fillRect/>
          </a:stretch>
        </p:blipFill>
        <p:spPr>
          <a:xfrm>
            <a:off x="1063107" y="1600200"/>
            <a:ext cx="7017785" cy="4525963"/>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pic>
        <p:nvPicPr>
          <p:cNvPr id="4" name="Content Placeholder 3" descr="nm.PNG"/>
          <p:cNvPicPr>
            <a:picLocks noGrp="1" noChangeAspect="1"/>
          </p:cNvPicPr>
          <p:nvPr>
            <p:ph idx="1"/>
          </p:nvPr>
        </p:nvPicPr>
        <p:blipFill>
          <a:blip r:embed="rId2"/>
          <a:stretch>
            <a:fillRect/>
          </a:stretch>
        </p:blipFill>
        <p:spPr>
          <a:xfrm>
            <a:off x="457200" y="1933306"/>
            <a:ext cx="8229600" cy="3859750"/>
          </a:xfr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Backlog</a:t>
            </a:r>
            <a:endParaRPr lang="en-IN" dirty="0"/>
          </a:p>
        </p:txBody>
      </p:sp>
      <p:pic>
        <p:nvPicPr>
          <p:cNvPr id="4" name="Content Placeholder 3" descr="de.PNG"/>
          <p:cNvPicPr>
            <a:picLocks noGrp="1" noChangeAspect="1"/>
          </p:cNvPicPr>
          <p:nvPr>
            <p:ph idx="1"/>
          </p:nvPr>
        </p:nvPicPr>
        <p:blipFill>
          <a:blip r:embed="rId2"/>
          <a:stretch>
            <a:fillRect/>
          </a:stretch>
        </p:blipFill>
        <p:spPr>
          <a:xfrm>
            <a:off x="785786" y="2357430"/>
            <a:ext cx="7229840" cy="3115110"/>
          </a:xfr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7224" y="274638"/>
            <a:ext cx="7829576" cy="582594"/>
          </a:xfrm>
        </p:spPr>
        <p:txBody>
          <a:bodyPr>
            <a:normAutofit fontScale="90000"/>
          </a:bodyPr>
          <a:lstStyle/>
          <a:p>
            <a:r>
              <a:rPr lang="en-US" dirty="0" smtClean="0"/>
              <a:t>Sprint planner</a:t>
            </a:r>
            <a:endParaRPr lang="en-IN" dirty="0"/>
          </a:p>
        </p:txBody>
      </p:sp>
      <p:pic>
        <p:nvPicPr>
          <p:cNvPr id="22530" name="Picture 2" descr="D:\prob.PNG"/>
          <p:cNvPicPr>
            <a:picLocks noGrp="1" noChangeAspect="1" noChangeArrowheads="1"/>
          </p:cNvPicPr>
          <p:nvPr>
            <p:ph idx="1"/>
          </p:nvPr>
        </p:nvPicPr>
        <p:blipFill>
          <a:blip r:embed="rId2"/>
          <a:srcRect/>
          <a:stretch>
            <a:fillRect/>
          </a:stretch>
        </p:blipFill>
        <p:spPr bwMode="auto">
          <a:xfrm>
            <a:off x="214282" y="785794"/>
            <a:ext cx="8501122" cy="6072206"/>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Github</a:t>
            </a:r>
            <a:r>
              <a:rPr lang="en-US" dirty="0" smtClean="0"/>
              <a:t> Registration</a:t>
            </a:r>
            <a:endParaRPr lang="en-IN" dirty="0"/>
          </a:p>
        </p:txBody>
      </p:sp>
      <p:pic>
        <p:nvPicPr>
          <p:cNvPr id="4" name="Content Placeholder 3" descr="github.PNG"/>
          <p:cNvPicPr>
            <a:picLocks noGrp="1" noChangeAspect="1"/>
          </p:cNvPicPr>
          <p:nvPr>
            <p:ph idx="1"/>
          </p:nvPr>
        </p:nvPicPr>
        <p:blipFill>
          <a:blip r:embed="rId2"/>
          <a:stretch>
            <a:fillRect/>
          </a:stretch>
        </p:blipFill>
        <p:spPr>
          <a:xfrm>
            <a:off x="457200" y="1738860"/>
            <a:ext cx="8229600" cy="4619098"/>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IN" sz="2000" b="1" dirty="0" smtClean="0">
                <a:latin typeface="Times New Roman" pitchFamily="18" charset="0"/>
                <a:cs typeface="Times New Roman" pitchFamily="18" charset="0"/>
              </a:rPr>
              <a:t/>
            </a:r>
            <a:br>
              <a:rPr lang="en-IN" sz="2000" b="1" dirty="0" smtClean="0">
                <a:latin typeface="Times New Roman" pitchFamily="18" charset="0"/>
                <a:cs typeface="Times New Roman" pitchFamily="18" charset="0"/>
              </a:rPr>
            </a:br>
            <a:r>
              <a:rPr lang="en-IN" sz="2000" b="1" dirty="0">
                <a:latin typeface="Times New Roman" pitchFamily="18" charset="0"/>
                <a:cs typeface="Times New Roman" pitchFamily="18" charset="0"/>
              </a:rPr>
              <a:t/>
            </a:r>
            <a:br>
              <a:rPr lang="en-IN" sz="2000" b="1" dirty="0">
                <a:latin typeface="Times New Roman" pitchFamily="18" charset="0"/>
                <a:cs typeface="Times New Roman" pitchFamily="18" charset="0"/>
              </a:rPr>
            </a:br>
            <a:r>
              <a:rPr lang="en-IN" sz="2000" b="1" dirty="0" smtClean="0">
                <a:latin typeface="Times New Roman" pitchFamily="18" charset="0"/>
                <a:cs typeface="Times New Roman" pitchFamily="18" charset="0"/>
              </a:rPr>
              <a:t/>
            </a:r>
            <a:br>
              <a:rPr lang="en-IN" sz="2000" b="1" dirty="0" smtClean="0">
                <a:latin typeface="Times New Roman" pitchFamily="18" charset="0"/>
                <a:cs typeface="Times New Roman" pitchFamily="18" charset="0"/>
              </a:rPr>
            </a:br>
            <a:r>
              <a:rPr lang="en-IN" sz="2000" b="1" dirty="0">
                <a:latin typeface="Times New Roman" pitchFamily="18" charset="0"/>
                <a:cs typeface="Times New Roman" pitchFamily="18" charset="0"/>
              </a:rPr>
              <a:t/>
            </a:r>
            <a:br>
              <a:rPr lang="en-IN" sz="2000" b="1" dirty="0">
                <a:latin typeface="Times New Roman" pitchFamily="18" charset="0"/>
                <a:cs typeface="Times New Roman" pitchFamily="18" charset="0"/>
              </a:rPr>
            </a:br>
            <a:r>
              <a:rPr lang="en-IN" sz="2000" b="1" dirty="0" smtClean="0">
                <a:latin typeface="Times New Roman" pitchFamily="18" charset="0"/>
                <a:cs typeface="Times New Roman" pitchFamily="18" charset="0"/>
              </a:rPr>
              <a:t/>
            </a:r>
            <a:br>
              <a:rPr lang="en-IN" sz="2000" b="1" dirty="0" smtClean="0">
                <a:latin typeface="Times New Roman" pitchFamily="18" charset="0"/>
                <a:cs typeface="Times New Roman" pitchFamily="18" charset="0"/>
              </a:rPr>
            </a:br>
            <a:r>
              <a:rPr lang="en-IN" sz="2000" b="1" dirty="0">
                <a:latin typeface="Times New Roman" pitchFamily="18" charset="0"/>
                <a:cs typeface="Times New Roman" pitchFamily="18" charset="0"/>
              </a:rPr>
              <a:t/>
            </a:r>
            <a:br>
              <a:rPr lang="en-IN" sz="2000" b="1" dirty="0">
                <a:latin typeface="Times New Roman" pitchFamily="18" charset="0"/>
                <a:cs typeface="Times New Roman" pitchFamily="18" charset="0"/>
              </a:rPr>
            </a:br>
            <a:r>
              <a:rPr lang="en-IN" sz="2000" b="1" dirty="0" smtClean="0">
                <a:latin typeface="Times New Roman" pitchFamily="18" charset="0"/>
                <a:cs typeface="Times New Roman" pitchFamily="18" charset="0"/>
              </a:rPr>
              <a:t/>
            </a:r>
            <a:br>
              <a:rPr lang="en-IN" sz="2000" b="1" dirty="0" smtClean="0">
                <a:latin typeface="Times New Roman" pitchFamily="18" charset="0"/>
                <a:cs typeface="Times New Roman" pitchFamily="18" charset="0"/>
              </a:rPr>
            </a:br>
            <a:r>
              <a:rPr lang="en-IN" sz="2000" b="1" dirty="0">
                <a:latin typeface="Times New Roman" pitchFamily="18" charset="0"/>
                <a:cs typeface="Times New Roman" pitchFamily="18" charset="0"/>
              </a:rPr>
              <a:t/>
            </a:r>
            <a:br>
              <a:rPr lang="en-IN" sz="2000" b="1" dirty="0">
                <a:latin typeface="Times New Roman" pitchFamily="18" charset="0"/>
                <a:cs typeface="Times New Roman" pitchFamily="18" charset="0"/>
              </a:rPr>
            </a:br>
            <a:r>
              <a:rPr lang="en-IN" sz="2000" b="1" dirty="0" smtClean="0">
                <a:latin typeface="Times New Roman" pitchFamily="18" charset="0"/>
                <a:cs typeface="Times New Roman" pitchFamily="18" charset="0"/>
              </a:rPr>
              <a:t/>
            </a:r>
            <a:br>
              <a:rPr lang="en-IN" sz="2000" b="1" dirty="0" smtClean="0">
                <a:latin typeface="Times New Roman" pitchFamily="18" charset="0"/>
                <a:cs typeface="Times New Roman" pitchFamily="18" charset="0"/>
              </a:rPr>
            </a:br>
            <a:r>
              <a:rPr lang="en-IN" sz="2000" b="1" dirty="0">
                <a:latin typeface="Times New Roman" pitchFamily="18" charset="0"/>
                <a:cs typeface="Times New Roman" pitchFamily="18" charset="0"/>
              </a:rPr>
              <a:t/>
            </a:r>
            <a:br>
              <a:rPr lang="en-IN" sz="2000" b="1" dirty="0">
                <a:latin typeface="Times New Roman" pitchFamily="18" charset="0"/>
                <a:cs typeface="Times New Roman" pitchFamily="18" charset="0"/>
              </a:rPr>
            </a:br>
            <a:r>
              <a:rPr lang="en-IN" sz="2000" b="1" dirty="0" smtClean="0">
                <a:latin typeface="Times New Roman" pitchFamily="18" charset="0"/>
                <a:cs typeface="Times New Roman" pitchFamily="18" charset="0"/>
              </a:rPr>
              <a:t/>
            </a:r>
            <a:br>
              <a:rPr lang="en-IN" sz="2000" b="1" dirty="0" smtClean="0">
                <a:latin typeface="Times New Roman" pitchFamily="18" charset="0"/>
                <a:cs typeface="Times New Roman" pitchFamily="18" charset="0"/>
              </a:rPr>
            </a:br>
            <a:r>
              <a:rPr lang="en-IN" sz="2000" b="1" dirty="0">
                <a:latin typeface="Times New Roman" pitchFamily="18" charset="0"/>
                <a:cs typeface="Times New Roman" pitchFamily="18" charset="0"/>
              </a:rPr>
              <a:t/>
            </a:r>
            <a:br>
              <a:rPr lang="en-IN" sz="2000" b="1" dirty="0">
                <a:latin typeface="Times New Roman" pitchFamily="18" charset="0"/>
                <a:cs typeface="Times New Roman" pitchFamily="18" charset="0"/>
              </a:rPr>
            </a:br>
            <a:r>
              <a:rPr lang="en-IN" sz="2000" b="1" dirty="0" smtClean="0">
                <a:latin typeface="Times New Roman" pitchFamily="18" charset="0"/>
                <a:cs typeface="Times New Roman" pitchFamily="18" charset="0"/>
              </a:rPr>
              <a:t/>
            </a:r>
            <a:br>
              <a:rPr lang="en-IN" sz="2000" b="1" dirty="0" smtClean="0">
                <a:latin typeface="Times New Roman" pitchFamily="18" charset="0"/>
                <a:cs typeface="Times New Roman" pitchFamily="18" charset="0"/>
              </a:rPr>
            </a:br>
            <a:r>
              <a:rPr lang="en-IN" sz="2000" b="1" dirty="0" smtClean="0">
                <a:latin typeface="Times New Roman" pitchFamily="18" charset="0"/>
                <a:cs typeface="Times New Roman" pitchFamily="18" charset="0"/>
              </a:rPr>
              <a:t/>
            </a:r>
            <a:br>
              <a:rPr lang="en-IN" sz="2000" b="1" dirty="0" smtClean="0">
                <a:latin typeface="Times New Roman" pitchFamily="18" charset="0"/>
                <a:cs typeface="Times New Roman" pitchFamily="18" charset="0"/>
              </a:rPr>
            </a:br>
            <a:r>
              <a:rPr lang="en-IN" sz="2000" b="1" dirty="0">
                <a:latin typeface="Times New Roman" pitchFamily="18" charset="0"/>
                <a:cs typeface="Times New Roman" pitchFamily="18" charset="0"/>
              </a:rPr>
              <a:t/>
            </a:r>
            <a:br>
              <a:rPr lang="en-IN" sz="2000" b="1" dirty="0">
                <a:latin typeface="Times New Roman" pitchFamily="18" charset="0"/>
                <a:cs typeface="Times New Roman" pitchFamily="18" charset="0"/>
              </a:rPr>
            </a:br>
            <a:r>
              <a:rPr lang="en-IN" sz="2000" b="1" dirty="0" smtClean="0">
                <a:latin typeface="Times New Roman" pitchFamily="18" charset="0"/>
                <a:cs typeface="Times New Roman" pitchFamily="18" charset="0"/>
              </a:rPr>
              <a:t/>
            </a:r>
            <a:br>
              <a:rPr lang="en-IN" sz="2000" b="1" dirty="0" smtClean="0">
                <a:latin typeface="Times New Roman" pitchFamily="18" charset="0"/>
                <a:cs typeface="Times New Roman" pitchFamily="18" charset="0"/>
              </a:rPr>
            </a:br>
            <a:r>
              <a:rPr lang="en-IN" sz="2000" b="1" dirty="0">
                <a:latin typeface="Times New Roman" pitchFamily="18" charset="0"/>
                <a:cs typeface="Times New Roman" pitchFamily="18" charset="0"/>
              </a:rPr>
              <a:t/>
            </a:r>
            <a:br>
              <a:rPr lang="en-IN" sz="2000" b="1" dirty="0">
                <a:latin typeface="Times New Roman" pitchFamily="18" charset="0"/>
                <a:cs typeface="Times New Roman" pitchFamily="18" charset="0"/>
              </a:rPr>
            </a:br>
            <a:r>
              <a:rPr lang="en-IN" sz="2200" b="1" dirty="0" smtClean="0">
                <a:latin typeface="Times New Roman" pitchFamily="18" charset="0"/>
                <a:cs typeface="Times New Roman" pitchFamily="18" charset="0"/>
              </a:rPr>
              <a:t>SYSTEM DESIGNS</a:t>
            </a:r>
            <a:br>
              <a:rPr lang="en-IN" sz="2200" b="1" dirty="0" smtClean="0">
                <a:latin typeface="Times New Roman" pitchFamily="18" charset="0"/>
                <a:cs typeface="Times New Roman" pitchFamily="18" charset="0"/>
              </a:rPr>
            </a:br>
            <a:r>
              <a:rPr lang="en-IN" sz="2200" dirty="0">
                <a:latin typeface="Times New Roman" pitchFamily="18" charset="0"/>
                <a:cs typeface="Times New Roman" pitchFamily="18" charset="0"/>
              </a:rPr>
              <a:t/>
            </a:r>
            <a:br>
              <a:rPr lang="en-IN" sz="2200" dirty="0">
                <a:latin typeface="Times New Roman" pitchFamily="18" charset="0"/>
                <a:cs typeface="Times New Roman" pitchFamily="18" charset="0"/>
              </a:rPr>
            </a:br>
            <a:r>
              <a:rPr lang="en-IN" sz="2200" dirty="0">
                <a:latin typeface="Times New Roman" pitchFamily="18" charset="0"/>
                <a:cs typeface="Times New Roman" pitchFamily="18" charset="0"/>
              </a:rPr>
              <a:t>          Design is the first step into the development phase for any engineered product or system. Design is a creative process. A good design is the key to effective system. The term “design” is defined as “the process of applying various techniques and principles for the purpose of defining a process or a system in sufficient detail to permit its physical realization”. It may be defined as a process of applying various techniques and principles for the purpose of defining a device, a process or a system in sufficient detail to permit its physical realization. Software design sits at the technical kernel of the software engineering process and is applied regardless of the development paradigm that is used. The system design develops the architectural detail required to build a system or product. As in the case of any systematic approach, this software too has undergone the best possible design phase fine tuning all efficiency, performance and accuracy levels. The design phase is a transition from a user-oriented document to a document to the programmers or database personnel. System design goes through two phases of development: Logical and Physical Design.</a:t>
            </a:r>
            <a:r>
              <a:rPr lang="en-IN" sz="2200" dirty="0"/>
              <a:t/>
            </a:r>
            <a:br>
              <a:rPr lang="en-IN" sz="2200" dirty="0"/>
            </a:br>
            <a:endParaRPr lang="en-IN" sz="22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IN" sz="2200" b="1" u="sng" dirty="0" smtClean="0">
                <a:latin typeface="Times New Roman" pitchFamily="18" charset="0"/>
                <a:cs typeface="Times New Roman" pitchFamily="18" charset="0"/>
              </a:rPr>
              <a:t/>
            </a:r>
            <a:br>
              <a:rPr lang="en-IN" sz="2200" b="1" u="sng" dirty="0" smtClean="0">
                <a:latin typeface="Times New Roman" pitchFamily="18" charset="0"/>
                <a:cs typeface="Times New Roman" pitchFamily="18" charset="0"/>
              </a:rPr>
            </a:br>
            <a:r>
              <a:rPr lang="en-IN" sz="2200" b="1" u="sng" dirty="0">
                <a:latin typeface="Times New Roman" pitchFamily="18" charset="0"/>
                <a:cs typeface="Times New Roman" pitchFamily="18" charset="0"/>
              </a:rPr>
              <a:t/>
            </a:r>
            <a:br>
              <a:rPr lang="en-IN" sz="2200" b="1" u="sng" dirty="0">
                <a:latin typeface="Times New Roman" pitchFamily="18" charset="0"/>
                <a:cs typeface="Times New Roman" pitchFamily="18" charset="0"/>
              </a:rPr>
            </a:br>
            <a:r>
              <a:rPr lang="en-IN" sz="2200" b="1" u="sng" dirty="0" smtClean="0">
                <a:latin typeface="Times New Roman" pitchFamily="18" charset="0"/>
                <a:cs typeface="Times New Roman" pitchFamily="18" charset="0"/>
              </a:rPr>
              <a:t/>
            </a:r>
            <a:br>
              <a:rPr lang="en-IN" sz="2200" b="1" u="sng" dirty="0" smtClean="0">
                <a:latin typeface="Times New Roman" pitchFamily="18" charset="0"/>
                <a:cs typeface="Times New Roman" pitchFamily="18" charset="0"/>
              </a:rPr>
            </a:br>
            <a:r>
              <a:rPr lang="en-IN" sz="2200" b="1" u="sng" dirty="0">
                <a:latin typeface="Times New Roman" pitchFamily="18" charset="0"/>
                <a:cs typeface="Times New Roman" pitchFamily="18" charset="0"/>
              </a:rPr>
              <a:t/>
            </a:r>
            <a:br>
              <a:rPr lang="en-IN" sz="2200" b="1" u="sng" dirty="0">
                <a:latin typeface="Times New Roman" pitchFamily="18" charset="0"/>
                <a:cs typeface="Times New Roman" pitchFamily="18" charset="0"/>
              </a:rPr>
            </a:br>
            <a:r>
              <a:rPr lang="en-IN" sz="2200" b="1" u="sng" dirty="0" smtClean="0">
                <a:latin typeface="Times New Roman" pitchFamily="18" charset="0"/>
                <a:cs typeface="Times New Roman" pitchFamily="18" charset="0"/>
              </a:rPr>
              <a:t/>
            </a:r>
            <a:br>
              <a:rPr lang="en-IN" sz="2200" b="1" u="sng" dirty="0" smtClean="0">
                <a:latin typeface="Times New Roman" pitchFamily="18" charset="0"/>
                <a:cs typeface="Times New Roman" pitchFamily="18" charset="0"/>
              </a:rPr>
            </a:br>
            <a:r>
              <a:rPr lang="en-IN" sz="2200" b="1" u="sng" dirty="0">
                <a:latin typeface="Times New Roman" pitchFamily="18" charset="0"/>
                <a:cs typeface="Times New Roman" pitchFamily="18" charset="0"/>
              </a:rPr>
              <a:t/>
            </a:r>
            <a:br>
              <a:rPr lang="en-IN" sz="2200" b="1" u="sng" dirty="0">
                <a:latin typeface="Times New Roman" pitchFamily="18" charset="0"/>
                <a:cs typeface="Times New Roman" pitchFamily="18" charset="0"/>
              </a:rPr>
            </a:br>
            <a:r>
              <a:rPr lang="en-IN" sz="2200" b="1" u="sng" dirty="0" smtClean="0">
                <a:latin typeface="Times New Roman" pitchFamily="18" charset="0"/>
                <a:cs typeface="Times New Roman" pitchFamily="18" charset="0"/>
              </a:rPr>
              <a:t/>
            </a:r>
            <a:br>
              <a:rPr lang="en-IN" sz="2200" b="1" u="sng" dirty="0" smtClean="0">
                <a:latin typeface="Times New Roman" pitchFamily="18" charset="0"/>
                <a:cs typeface="Times New Roman" pitchFamily="18" charset="0"/>
              </a:rPr>
            </a:br>
            <a:r>
              <a:rPr lang="en-IN" sz="2200" b="1" u="sng" dirty="0">
                <a:latin typeface="Times New Roman" pitchFamily="18" charset="0"/>
                <a:cs typeface="Times New Roman" pitchFamily="18" charset="0"/>
              </a:rPr>
              <a:t/>
            </a:r>
            <a:br>
              <a:rPr lang="en-IN" sz="2200" b="1" u="sng" dirty="0">
                <a:latin typeface="Times New Roman" pitchFamily="18" charset="0"/>
                <a:cs typeface="Times New Roman" pitchFamily="18" charset="0"/>
              </a:rPr>
            </a:br>
            <a:r>
              <a:rPr lang="en-IN" sz="2200" b="1" u="sng" dirty="0" smtClean="0">
                <a:latin typeface="Times New Roman" pitchFamily="18" charset="0"/>
                <a:cs typeface="Times New Roman" pitchFamily="18" charset="0"/>
              </a:rPr>
              <a:t/>
            </a:r>
            <a:br>
              <a:rPr lang="en-IN" sz="2200" b="1" u="sng" dirty="0" smtClean="0">
                <a:latin typeface="Times New Roman" pitchFamily="18" charset="0"/>
                <a:cs typeface="Times New Roman" pitchFamily="18" charset="0"/>
              </a:rPr>
            </a:br>
            <a:r>
              <a:rPr lang="en-IN" sz="2200" b="1" u="sng" dirty="0">
                <a:latin typeface="Times New Roman" pitchFamily="18" charset="0"/>
                <a:cs typeface="Times New Roman" pitchFamily="18" charset="0"/>
              </a:rPr>
              <a:t/>
            </a:r>
            <a:br>
              <a:rPr lang="en-IN" sz="2200" b="1" u="sng" dirty="0">
                <a:latin typeface="Times New Roman" pitchFamily="18" charset="0"/>
                <a:cs typeface="Times New Roman" pitchFamily="18" charset="0"/>
              </a:rPr>
            </a:br>
            <a:r>
              <a:rPr lang="en-IN" sz="2200" b="1" u="sng" dirty="0" smtClean="0">
                <a:latin typeface="Times New Roman" pitchFamily="18" charset="0"/>
                <a:cs typeface="Times New Roman" pitchFamily="18" charset="0"/>
              </a:rPr>
              <a:t/>
            </a:r>
            <a:br>
              <a:rPr lang="en-IN" sz="2200" b="1" u="sng" dirty="0" smtClean="0">
                <a:latin typeface="Times New Roman" pitchFamily="18" charset="0"/>
                <a:cs typeface="Times New Roman" pitchFamily="18" charset="0"/>
              </a:rPr>
            </a:br>
            <a:r>
              <a:rPr lang="en-IN" sz="2200" b="1" u="sng" dirty="0">
                <a:latin typeface="Times New Roman" pitchFamily="18" charset="0"/>
                <a:cs typeface="Times New Roman" pitchFamily="18" charset="0"/>
              </a:rPr>
              <a:t/>
            </a:r>
            <a:br>
              <a:rPr lang="en-IN" sz="2200" b="1" u="sng" dirty="0">
                <a:latin typeface="Times New Roman" pitchFamily="18" charset="0"/>
                <a:cs typeface="Times New Roman" pitchFamily="18" charset="0"/>
              </a:rPr>
            </a:br>
            <a:r>
              <a:rPr lang="en-IN" sz="2200" b="1" u="sng" dirty="0" smtClean="0">
                <a:latin typeface="Times New Roman" pitchFamily="18" charset="0"/>
                <a:cs typeface="Times New Roman" pitchFamily="18" charset="0"/>
              </a:rPr>
              <a:t/>
            </a:r>
            <a:br>
              <a:rPr lang="en-IN" sz="2200" b="1" u="sng" dirty="0" smtClean="0">
                <a:latin typeface="Times New Roman" pitchFamily="18" charset="0"/>
                <a:cs typeface="Times New Roman" pitchFamily="18" charset="0"/>
              </a:rPr>
            </a:br>
            <a:r>
              <a:rPr lang="en-IN" sz="2200" b="1" u="sng" dirty="0">
                <a:latin typeface="Times New Roman" pitchFamily="18" charset="0"/>
                <a:cs typeface="Times New Roman" pitchFamily="18" charset="0"/>
              </a:rPr>
              <a:t/>
            </a:r>
            <a:br>
              <a:rPr lang="en-IN" sz="2200" b="1" u="sng" dirty="0">
                <a:latin typeface="Times New Roman" pitchFamily="18" charset="0"/>
                <a:cs typeface="Times New Roman" pitchFamily="18" charset="0"/>
              </a:rPr>
            </a:br>
            <a:r>
              <a:rPr lang="en-IN" sz="2200" b="1" u="sng" dirty="0" smtClean="0">
                <a:latin typeface="Times New Roman" pitchFamily="18" charset="0"/>
                <a:cs typeface="Times New Roman" pitchFamily="18" charset="0"/>
              </a:rPr>
              <a:t/>
            </a:r>
            <a:br>
              <a:rPr lang="en-IN" sz="2200" b="1" u="sng" dirty="0" smtClean="0">
                <a:latin typeface="Times New Roman" pitchFamily="18" charset="0"/>
                <a:cs typeface="Times New Roman" pitchFamily="18" charset="0"/>
              </a:rPr>
            </a:br>
            <a:r>
              <a:rPr lang="en-IN" sz="2200" b="1" u="sng" dirty="0">
                <a:latin typeface="Times New Roman" pitchFamily="18" charset="0"/>
                <a:cs typeface="Times New Roman" pitchFamily="18" charset="0"/>
              </a:rPr>
              <a:t/>
            </a:r>
            <a:br>
              <a:rPr lang="en-IN" sz="2200" b="1" u="sng" dirty="0">
                <a:latin typeface="Times New Roman" pitchFamily="18" charset="0"/>
                <a:cs typeface="Times New Roman" pitchFamily="18" charset="0"/>
              </a:rPr>
            </a:br>
            <a:r>
              <a:rPr lang="en-IN" sz="2200" b="1" u="sng" dirty="0" smtClean="0">
                <a:latin typeface="Times New Roman" pitchFamily="18" charset="0"/>
                <a:cs typeface="Times New Roman" pitchFamily="18" charset="0"/>
              </a:rPr>
              <a:t/>
            </a:r>
            <a:br>
              <a:rPr lang="en-IN" sz="2200" b="1" u="sng" dirty="0" smtClean="0">
                <a:latin typeface="Times New Roman" pitchFamily="18" charset="0"/>
                <a:cs typeface="Times New Roman" pitchFamily="18" charset="0"/>
              </a:rPr>
            </a:br>
            <a:r>
              <a:rPr lang="en-IN" sz="2200" b="1" u="sng" dirty="0">
                <a:latin typeface="Times New Roman" pitchFamily="18" charset="0"/>
                <a:cs typeface="Times New Roman" pitchFamily="18" charset="0"/>
              </a:rPr>
              <a:t/>
            </a:r>
            <a:br>
              <a:rPr lang="en-IN" sz="2200" b="1" u="sng" dirty="0">
                <a:latin typeface="Times New Roman" pitchFamily="18" charset="0"/>
                <a:cs typeface="Times New Roman" pitchFamily="18" charset="0"/>
              </a:rPr>
            </a:br>
            <a:r>
              <a:rPr lang="en-IN" sz="2200" b="1" u="sng" dirty="0" smtClean="0">
                <a:latin typeface="Times New Roman" pitchFamily="18" charset="0"/>
                <a:cs typeface="Times New Roman" pitchFamily="18" charset="0"/>
              </a:rPr>
              <a:t>Modules </a:t>
            </a:r>
            <a:r>
              <a:rPr lang="en-IN" sz="2200" b="1" u="sng" dirty="0">
                <a:latin typeface="Times New Roman" pitchFamily="18" charset="0"/>
                <a:cs typeface="Times New Roman" pitchFamily="18" charset="0"/>
              </a:rPr>
              <a:t>and Descriptions</a:t>
            </a:r>
            <a:r>
              <a:rPr lang="en-IN" sz="2200" dirty="0">
                <a:latin typeface="Times New Roman" pitchFamily="18" charset="0"/>
                <a:cs typeface="Times New Roman" pitchFamily="18" charset="0"/>
              </a:rPr>
              <a:t/>
            </a:r>
            <a:br>
              <a:rPr lang="en-IN" sz="2200" dirty="0">
                <a:latin typeface="Times New Roman" pitchFamily="18" charset="0"/>
                <a:cs typeface="Times New Roman" pitchFamily="18" charset="0"/>
              </a:rPr>
            </a:br>
            <a:r>
              <a:rPr lang="en-IN" sz="2200" dirty="0">
                <a:latin typeface="Times New Roman" pitchFamily="18" charset="0"/>
                <a:cs typeface="Times New Roman" pitchFamily="18" charset="0"/>
              </a:rPr>
              <a:t> </a:t>
            </a:r>
            <a:br>
              <a:rPr lang="en-IN" sz="2200" dirty="0">
                <a:latin typeface="Times New Roman" pitchFamily="18" charset="0"/>
                <a:cs typeface="Times New Roman" pitchFamily="18" charset="0"/>
              </a:rPr>
            </a:br>
            <a:r>
              <a:rPr lang="en-IN" sz="2200" dirty="0">
                <a:latin typeface="Times New Roman" pitchFamily="18" charset="0"/>
                <a:cs typeface="Times New Roman" pitchFamily="18" charset="0"/>
              </a:rPr>
              <a:t>Vendor</a:t>
            </a:r>
            <a:br>
              <a:rPr lang="en-IN" sz="2200" dirty="0">
                <a:latin typeface="Times New Roman" pitchFamily="18" charset="0"/>
                <a:cs typeface="Times New Roman" pitchFamily="18" charset="0"/>
              </a:rPr>
            </a:br>
            <a:r>
              <a:rPr lang="en-IN" sz="2200" dirty="0">
                <a:latin typeface="Times New Roman" pitchFamily="18" charset="0"/>
                <a:cs typeface="Times New Roman" pitchFamily="18" charset="0"/>
              </a:rPr>
              <a:t>Head Office</a:t>
            </a:r>
            <a:br>
              <a:rPr lang="en-IN" sz="2200" dirty="0">
                <a:latin typeface="Times New Roman" pitchFamily="18" charset="0"/>
                <a:cs typeface="Times New Roman" pitchFamily="18" charset="0"/>
              </a:rPr>
            </a:br>
            <a:r>
              <a:rPr lang="en-IN" sz="2200" dirty="0">
                <a:latin typeface="Times New Roman" pitchFamily="18" charset="0"/>
                <a:cs typeface="Times New Roman" pitchFamily="18" charset="0"/>
              </a:rPr>
              <a:t>OBM division</a:t>
            </a:r>
            <a:br>
              <a:rPr lang="en-IN" sz="2200" dirty="0">
                <a:latin typeface="Times New Roman" pitchFamily="18" charset="0"/>
                <a:cs typeface="Times New Roman" pitchFamily="18" charset="0"/>
              </a:rPr>
            </a:br>
            <a:r>
              <a:rPr lang="en-IN" sz="2200" dirty="0">
                <a:latin typeface="Times New Roman" pitchFamily="18" charset="0"/>
                <a:cs typeface="Times New Roman" pitchFamily="18" charset="0"/>
              </a:rPr>
              <a:t>OBM Workshop</a:t>
            </a:r>
            <a:br>
              <a:rPr lang="en-IN" sz="2200" dirty="0">
                <a:latin typeface="Times New Roman" pitchFamily="18" charset="0"/>
                <a:cs typeface="Times New Roman" pitchFamily="18" charset="0"/>
              </a:rPr>
            </a:br>
            <a:r>
              <a:rPr lang="en-IN" sz="2200" dirty="0">
                <a:latin typeface="Times New Roman" pitchFamily="18" charset="0"/>
                <a:cs typeface="Times New Roman" pitchFamily="18" charset="0"/>
              </a:rPr>
              <a:t> </a:t>
            </a:r>
            <a:br>
              <a:rPr lang="en-IN" sz="2200" dirty="0">
                <a:latin typeface="Times New Roman" pitchFamily="18" charset="0"/>
                <a:cs typeface="Times New Roman" pitchFamily="18" charset="0"/>
              </a:rPr>
            </a:br>
            <a:r>
              <a:rPr lang="en-IN" sz="2200" dirty="0" smtClean="0">
                <a:latin typeface="Times New Roman" pitchFamily="18" charset="0"/>
                <a:cs typeface="Times New Roman" pitchFamily="18" charset="0"/>
              </a:rPr>
              <a:t>1.Head </a:t>
            </a:r>
            <a:r>
              <a:rPr lang="en-IN" sz="2200" dirty="0">
                <a:latin typeface="Times New Roman" pitchFamily="18" charset="0"/>
                <a:cs typeface="Times New Roman" pitchFamily="18" charset="0"/>
              </a:rPr>
              <a:t>Office and Vendor Management.</a:t>
            </a:r>
            <a:br>
              <a:rPr lang="en-IN" sz="2200" dirty="0">
                <a:latin typeface="Times New Roman" pitchFamily="18" charset="0"/>
                <a:cs typeface="Times New Roman" pitchFamily="18" charset="0"/>
              </a:rPr>
            </a:br>
            <a:r>
              <a:rPr lang="en-IN" sz="2200" dirty="0">
                <a:latin typeface="Times New Roman" pitchFamily="18" charset="0"/>
                <a:cs typeface="Times New Roman" pitchFamily="18" charset="0"/>
              </a:rPr>
              <a:t>        If any product request comes in head office, the head office will purchase the product from the Vendor. Once the vendor will register the site, they can post their product in the Matsyafed site</a:t>
            </a:r>
            <a:r>
              <a:rPr lang="en-IN" sz="2200" dirty="0" smtClean="0">
                <a:latin typeface="Times New Roman" pitchFamily="18" charset="0"/>
                <a:cs typeface="Times New Roman" pitchFamily="18" charset="0"/>
              </a:rPr>
              <a:t>.</a:t>
            </a:r>
            <a:br>
              <a:rPr lang="en-IN" sz="2200" dirty="0" smtClean="0">
                <a:latin typeface="Times New Roman" pitchFamily="18" charset="0"/>
                <a:cs typeface="Times New Roman" pitchFamily="18" charset="0"/>
              </a:rPr>
            </a:br>
            <a:r>
              <a:rPr lang="en-IN" sz="2200" dirty="0">
                <a:latin typeface="Times New Roman" pitchFamily="18" charset="0"/>
                <a:cs typeface="Times New Roman" pitchFamily="18" charset="0"/>
              </a:rPr>
              <a:t/>
            </a:r>
            <a:br>
              <a:rPr lang="en-IN" sz="2200" dirty="0">
                <a:latin typeface="Times New Roman" pitchFamily="18" charset="0"/>
                <a:cs typeface="Times New Roman" pitchFamily="18" charset="0"/>
              </a:rPr>
            </a:br>
            <a:r>
              <a:rPr lang="en-IN" sz="2200" dirty="0" smtClean="0">
                <a:latin typeface="Times New Roman" pitchFamily="18" charset="0"/>
                <a:cs typeface="Times New Roman" pitchFamily="18" charset="0"/>
              </a:rPr>
              <a:t>2.Stock </a:t>
            </a:r>
            <a:r>
              <a:rPr lang="en-IN" sz="2200" dirty="0">
                <a:latin typeface="Times New Roman" pitchFamily="18" charset="0"/>
                <a:cs typeface="Times New Roman" pitchFamily="18" charset="0"/>
              </a:rPr>
              <a:t>Management.</a:t>
            </a:r>
            <a:br>
              <a:rPr lang="en-IN" sz="2200" dirty="0">
                <a:latin typeface="Times New Roman" pitchFamily="18" charset="0"/>
                <a:cs typeface="Times New Roman" pitchFamily="18" charset="0"/>
              </a:rPr>
            </a:br>
            <a:r>
              <a:rPr lang="en-IN" sz="2200" dirty="0">
                <a:latin typeface="Times New Roman" pitchFamily="18" charset="0"/>
                <a:cs typeface="Times New Roman" pitchFamily="18" charset="0"/>
              </a:rPr>
              <a:t>If the stock level decreases in the OBM Workshop they will send an automatic stock alert to the OBM Division. After the alert get the OBM Division send Request to the head office</a:t>
            </a:r>
            <a:br>
              <a:rPr lang="en-IN" sz="2200" dirty="0">
                <a:latin typeface="Times New Roman" pitchFamily="18" charset="0"/>
                <a:cs typeface="Times New Roman" pitchFamily="18" charset="0"/>
              </a:rPr>
            </a:br>
            <a:r>
              <a:rPr lang="en-IN" sz="2200" dirty="0" smtClean="0">
                <a:latin typeface="Times New Roman" pitchFamily="18" charset="0"/>
                <a:cs typeface="Times New Roman" pitchFamily="18" charset="0"/>
              </a:rPr>
              <a:t/>
            </a:r>
            <a:br>
              <a:rPr lang="en-IN" sz="2200" dirty="0" smtClean="0">
                <a:latin typeface="Times New Roman" pitchFamily="18" charset="0"/>
                <a:cs typeface="Times New Roman" pitchFamily="18" charset="0"/>
              </a:rPr>
            </a:br>
            <a:r>
              <a:rPr lang="en-IN" sz="2200" dirty="0" smtClean="0">
                <a:latin typeface="Times New Roman" pitchFamily="18" charset="0"/>
                <a:cs typeface="Times New Roman" pitchFamily="18" charset="0"/>
              </a:rPr>
              <a:t>3.Payment </a:t>
            </a:r>
            <a:r>
              <a:rPr lang="en-IN" sz="2200" dirty="0">
                <a:latin typeface="Times New Roman" pitchFamily="18" charset="0"/>
                <a:cs typeface="Times New Roman" pitchFamily="18" charset="0"/>
              </a:rPr>
              <a:t/>
            </a:r>
            <a:br>
              <a:rPr lang="en-IN" sz="2200" dirty="0">
                <a:latin typeface="Times New Roman" pitchFamily="18" charset="0"/>
                <a:cs typeface="Times New Roman" pitchFamily="18" charset="0"/>
              </a:rPr>
            </a:br>
            <a:r>
              <a:rPr lang="en-IN" sz="2200" dirty="0">
                <a:latin typeface="Times New Roman" pitchFamily="18" charset="0"/>
                <a:cs typeface="Times New Roman" pitchFamily="18" charset="0"/>
              </a:rPr>
              <a:t>           </a:t>
            </a:r>
            <a:r>
              <a:rPr lang="en-IN" sz="2200" dirty="0" smtClean="0">
                <a:latin typeface="Times New Roman" pitchFamily="18" charset="0"/>
                <a:cs typeface="Times New Roman" pitchFamily="18" charset="0"/>
              </a:rPr>
              <a:t>They </a:t>
            </a:r>
            <a:r>
              <a:rPr lang="en-IN" sz="2200" dirty="0">
                <a:latin typeface="Times New Roman" pitchFamily="18" charset="0"/>
                <a:cs typeface="Times New Roman" pitchFamily="18" charset="0"/>
              </a:rPr>
              <a:t>are 4 Type of payment done in Matsyafed, But in this portion conduct online payment for a single items. </a:t>
            </a:r>
            <a:r>
              <a:rPr lang="en-IN" dirty="0"/>
              <a:t/>
            </a:r>
            <a:br>
              <a:rPr lang="en-IN" dirty="0"/>
            </a:b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home.PNG"/>
          <p:cNvPicPr>
            <a:picLocks noGrp="1" noChangeAspect="1"/>
          </p:cNvPicPr>
          <p:nvPr>
            <p:ph idx="1"/>
          </p:nvPr>
        </p:nvPicPr>
        <p:blipFill>
          <a:blip r:embed="rId2"/>
          <a:stretch>
            <a:fillRect/>
          </a:stretch>
        </p:blipFill>
        <p:spPr>
          <a:xfrm>
            <a:off x="457200" y="1686410"/>
            <a:ext cx="8229600" cy="4353543"/>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25470"/>
          </a:xfrm>
        </p:spPr>
        <p:txBody>
          <a:bodyPr>
            <a:normAutofit fontScale="90000"/>
          </a:bodyPr>
          <a:lstStyle/>
          <a:p>
            <a:r>
              <a:rPr lang="en-US" dirty="0" smtClean="0"/>
              <a:t>Form design</a:t>
            </a:r>
            <a:endParaRPr lang="en-IN" dirty="0"/>
          </a:p>
        </p:txBody>
      </p:sp>
      <p:pic>
        <p:nvPicPr>
          <p:cNvPr id="4" name="Content Placeholder 3" descr="admin.PNG"/>
          <p:cNvPicPr>
            <a:picLocks noGrp="1" noChangeAspect="1"/>
          </p:cNvPicPr>
          <p:nvPr>
            <p:ph idx="1"/>
          </p:nvPr>
        </p:nvPicPr>
        <p:blipFill>
          <a:blip r:embed="rId2"/>
          <a:stretch>
            <a:fillRect/>
          </a:stretch>
        </p:blipFill>
        <p:spPr>
          <a:xfrm>
            <a:off x="839606" y="1600200"/>
            <a:ext cx="7464788" cy="4525963"/>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adming.PNG"/>
          <p:cNvPicPr>
            <a:picLocks noGrp="1" noChangeAspect="1"/>
          </p:cNvPicPr>
          <p:nvPr>
            <p:ph idx="1"/>
          </p:nvPr>
        </p:nvPicPr>
        <p:blipFill>
          <a:blip r:embed="rId2"/>
          <a:stretch>
            <a:fillRect/>
          </a:stretch>
        </p:blipFill>
        <p:spPr>
          <a:xfrm>
            <a:off x="457200" y="1784424"/>
            <a:ext cx="8229600" cy="4157514"/>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IN" sz="2400" b="1" dirty="0" smtClean="0">
                <a:latin typeface="Times New Roman" pitchFamily="18" charset="0"/>
                <a:cs typeface="Times New Roman" pitchFamily="18" charset="0"/>
              </a:rPr>
              <a:t/>
            </a:r>
            <a:br>
              <a:rPr lang="en-IN" sz="2400" b="1" dirty="0" smtClean="0">
                <a:latin typeface="Times New Roman" pitchFamily="18" charset="0"/>
                <a:cs typeface="Times New Roman" pitchFamily="18" charset="0"/>
              </a:rPr>
            </a:br>
            <a:r>
              <a:rPr lang="en-IN" sz="2400" b="1" dirty="0">
                <a:latin typeface="Times New Roman" pitchFamily="18" charset="0"/>
                <a:cs typeface="Times New Roman" pitchFamily="18" charset="0"/>
              </a:rPr>
              <a:t/>
            </a:r>
            <a:br>
              <a:rPr lang="en-IN" sz="2400" b="1" dirty="0">
                <a:latin typeface="Times New Roman" pitchFamily="18" charset="0"/>
                <a:cs typeface="Times New Roman" pitchFamily="18" charset="0"/>
              </a:rPr>
            </a:br>
            <a:r>
              <a:rPr lang="en-IN" sz="2400" b="1" dirty="0" smtClean="0">
                <a:latin typeface="Times New Roman" pitchFamily="18" charset="0"/>
                <a:cs typeface="Times New Roman" pitchFamily="18" charset="0"/>
              </a:rPr>
              <a:t/>
            </a:r>
            <a:br>
              <a:rPr lang="en-IN" sz="2400" b="1" dirty="0" smtClean="0">
                <a:latin typeface="Times New Roman" pitchFamily="18" charset="0"/>
                <a:cs typeface="Times New Roman" pitchFamily="18" charset="0"/>
              </a:rPr>
            </a:br>
            <a:r>
              <a:rPr lang="en-IN" sz="2400" b="1" dirty="0">
                <a:latin typeface="Times New Roman" pitchFamily="18" charset="0"/>
                <a:cs typeface="Times New Roman" pitchFamily="18" charset="0"/>
              </a:rPr>
              <a:t/>
            </a:r>
            <a:br>
              <a:rPr lang="en-IN" sz="2400" b="1" dirty="0">
                <a:latin typeface="Times New Roman" pitchFamily="18" charset="0"/>
                <a:cs typeface="Times New Roman" pitchFamily="18" charset="0"/>
              </a:rPr>
            </a:br>
            <a:r>
              <a:rPr lang="en-IN" sz="2400" b="1" dirty="0" smtClean="0">
                <a:latin typeface="Times New Roman" pitchFamily="18" charset="0"/>
                <a:cs typeface="Times New Roman" pitchFamily="18" charset="0"/>
              </a:rPr>
              <a:t/>
            </a:r>
            <a:br>
              <a:rPr lang="en-IN" sz="2400" b="1" dirty="0" smtClean="0">
                <a:latin typeface="Times New Roman" pitchFamily="18" charset="0"/>
                <a:cs typeface="Times New Roman" pitchFamily="18" charset="0"/>
              </a:rPr>
            </a:br>
            <a:r>
              <a:rPr lang="en-IN" sz="2400" b="1" dirty="0">
                <a:latin typeface="Times New Roman" pitchFamily="18" charset="0"/>
                <a:cs typeface="Times New Roman" pitchFamily="18" charset="0"/>
              </a:rPr>
              <a:t/>
            </a:r>
            <a:br>
              <a:rPr lang="en-IN" sz="2400" b="1" dirty="0">
                <a:latin typeface="Times New Roman" pitchFamily="18" charset="0"/>
                <a:cs typeface="Times New Roman" pitchFamily="18" charset="0"/>
              </a:rPr>
            </a:br>
            <a:r>
              <a:rPr lang="en-IN" sz="2400" b="1" dirty="0" smtClean="0">
                <a:latin typeface="Times New Roman" pitchFamily="18" charset="0"/>
                <a:cs typeface="Times New Roman" pitchFamily="18" charset="0"/>
              </a:rPr>
              <a:t/>
            </a:r>
            <a:br>
              <a:rPr lang="en-IN" sz="2400" b="1" dirty="0" smtClean="0">
                <a:latin typeface="Times New Roman" pitchFamily="18" charset="0"/>
                <a:cs typeface="Times New Roman" pitchFamily="18" charset="0"/>
              </a:rPr>
            </a:br>
            <a:r>
              <a:rPr lang="en-IN" sz="2400" b="1" dirty="0">
                <a:latin typeface="Times New Roman" pitchFamily="18" charset="0"/>
                <a:cs typeface="Times New Roman" pitchFamily="18" charset="0"/>
              </a:rPr>
              <a:t/>
            </a:r>
            <a:br>
              <a:rPr lang="en-IN" sz="2400" b="1" dirty="0">
                <a:latin typeface="Times New Roman" pitchFamily="18" charset="0"/>
                <a:cs typeface="Times New Roman" pitchFamily="18" charset="0"/>
              </a:rPr>
            </a:br>
            <a:r>
              <a:rPr lang="en-IN" sz="2400" b="1" dirty="0" smtClean="0">
                <a:latin typeface="Times New Roman" pitchFamily="18" charset="0"/>
                <a:cs typeface="Times New Roman" pitchFamily="18" charset="0"/>
              </a:rPr>
              <a:t/>
            </a:r>
            <a:br>
              <a:rPr lang="en-IN" sz="2400" b="1" dirty="0" smtClean="0">
                <a:latin typeface="Times New Roman" pitchFamily="18" charset="0"/>
                <a:cs typeface="Times New Roman" pitchFamily="18" charset="0"/>
              </a:rPr>
            </a:br>
            <a:r>
              <a:rPr lang="en-IN" sz="2400" b="1" dirty="0">
                <a:latin typeface="Times New Roman" pitchFamily="18" charset="0"/>
                <a:cs typeface="Times New Roman" pitchFamily="18" charset="0"/>
              </a:rPr>
              <a:t/>
            </a:r>
            <a:br>
              <a:rPr lang="en-IN" sz="2400" b="1" dirty="0">
                <a:latin typeface="Times New Roman" pitchFamily="18" charset="0"/>
                <a:cs typeface="Times New Roman" pitchFamily="18" charset="0"/>
              </a:rPr>
            </a:br>
            <a:r>
              <a:rPr lang="en-IN" sz="2400" b="1" dirty="0" smtClean="0">
                <a:latin typeface="Times New Roman" pitchFamily="18" charset="0"/>
                <a:cs typeface="Times New Roman" pitchFamily="18" charset="0"/>
              </a:rPr>
              <a:t/>
            </a:r>
            <a:br>
              <a:rPr lang="en-IN" sz="2400" b="1" dirty="0" smtClean="0">
                <a:latin typeface="Times New Roman" pitchFamily="18" charset="0"/>
                <a:cs typeface="Times New Roman" pitchFamily="18" charset="0"/>
              </a:rPr>
            </a:br>
            <a:r>
              <a:rPr lang="en-IN" sz="2400" b="1" dirty="0">
                <a:latin typeface="Times New Roman" pitchFamily="18" charset="0"/>
                <a:cs typeface="Times New Roman" pitchFamily="18" charset="0"/>
              </a:rPr>
              <a:t/>
            </a:r>
            <a:br>
              <a:rPr lang="en-IN" sz="2400" b="1" dirty="0">
                <a:latin typeface="Times New Roman" pitchFamily="18" charset="0"/>
                <a:cs typeface="Times New Roman" pitchFamily="18" charset="0"/>
              </a:rPr>
            </a:br>
            <a:r>
              <a:rPr lang="en-IN" sz="2400" b="1" dirty="0" smtClean="0">
                <a:latin typeface="Times New Roman" pitchFamily="18" charset="0"/>
                <a:cs typeface="Times New Roman" pitchFamily="18" charset="0"/>
              </a:rPr>
              <a:t/>
            </a:r>
            <a:br>
              <a:rPr lang="en-IN" sz="2400" b="1" dirty="0" smtClean="0">
                <a:latin typeface="Times New Roman" pitchFamily="18" charset="0"/>
                <a:cs typeface="Times New Roman" pitchFamily="18" charset="0"/>
              </a:rPr>
            </a:br>
            <a:r>
              <a:rPr lang="en-IN" sz="2400" b="1" dirty="0">
                <a:latin typeface="Times New Roman" pitchFamily="18" charset="0"/>
                <a:cs typeface="Times New Roman" pitchFamily="18" charset="0"/>
              </a:rPr>
              <a:t/>
            </a:r>
            <a:br>
              <a:rPr lang="en-IN" sz="2400" b="1" dirty="0">
                <a:latin typeface="Times New Roman" pitchFamily="18" charset="0"/>
                <a:cs typeface="Times New Roman" pitchFamily="18" charset="0"/>
              </a:rPr>
            </a:br>
            <a:r>
              <a:rPr lang="en-IN" sz="2400" b="1" dirty="0" smtClean="0">
                <a:latin typeface="Times New Roman" pitchFamily="18" charset="0"/>
                <a:cs typeface="Times New Roman" pitchFamily="18" charset="0"/>
              </a:rPr>
              <a:t/>
            </a:r>
            <a:br>
              <a:rPr lang="en-IN" sz="2400" b="1" dirty="0" smtClean="0">
                <a:latin typeface="Times New Roman" pitchFamily="18" charset="0"/>
                <a:cs typeface="Times New Roman" pitchFamily="18" charset="0"/>
              </a:rPr>
            </a:br>
            <a:r>
              <a:rPr lang="en-IN" sz="2400" b="1" dirty="0" smtClean="0">
                <a:latin typeface="Times New Roman" pitchFamily="18" charset="0"/>
                <a:cs typeface="Times New Roman" pitchFamily="18" charset="0"/>
              </a:rPr>
              <a:t>INTRODUCTION</a:t>
            </a:r>
            <a:r>
              <a:rPr lang="en-IN" sz="2400" dirty="0">
                <a:latin typeface="Times New Roman" pitchFamily="18" charset="0"/>
                <a:cs typeface="Times New Roman" pitchFamily="18" charset="0"/>
              </a:rPr>
              <a:t/>
            </a:r>
            <a:br>
              <a:rPr lang="en-IN" sz="2400" dirty="0">
                <a:latin typeface="Times New Roman" pitchFamily="18" charset="0"/>
                <a:cs typeface="Times New Roman" pitchFamily="18" charset="0"/>
              </a:rPr>
            </a:br>
            <a:r>
              <a:rPr lang="en-IN" sz="2400" dirty="0">
                <a:latin typeface="Times New Roman" pitchFamily="18" charset="0"/>
                <a:cs typeface="Times New Roman" pitchFamily="18" charset="0"/>
              </a:rPr>
              <a:t> </a:t>
            </a:r>
            <a:br>
              <a:rPr lang="en-IN" sz="2400" dirty="0">
                <a:latin typeface="Times New Roman" pitchFamily="18" charset="0"/>
                <a:cs typeface="Times New Roman" pitchFamily="18" charset="0"/>
              </a:rPr>
            </a:br>
            <a:r>
              <a:rPr lang="en-IN" sz="2000" dirty="0" err="1" smtClean="0">
                <a:latin typeface="Times New Roman" pitchFamily="18" charset="0"/>
                <a:cs typeface="Times New Roman" pitchFamily="18" charset="0"/>
              </a:rPr>
              <a:t>Matsyafed</a:t>
            </a:r>
            <a:r>
              <a:rPr lang="en-IN" sz="2000" dirty="0" smtClean="0">
                <a:latin typeface="Times New Roman" pitchFamily="18" charset="0"/>
                <a:cs typeface="Times New Roman" pitchFamily="18" charset="0"/>
              </a:rPr>
              <a:t>, the Kerala State Co-operative Federation for Fisheries Development Ltd is an Apex Federation of primary level welfare societies in the coastal fishery sector with the objective of ensuring the economic and social development of the fisher men. </a:t>
            </a:r>
            <a:r>
              <a:rPr lang="en-IN" sz="2000" dirty="0" err="1" smtClean="0">
                <a:latin typeface="Times New Roman" pitchFamily="18" charset="0"/>
                <a:cs typeface="Times New Roman" pitchFamily="18" charset="0"/>
              </a:rPr>
              <a:t>Matsyafed</a:t>
            </a:r>
            <a:r>
              <a:rPr lang="en-IN" sz="2000" dirty="0" smtClean="0">
                <a:latin typeface="Times New Roman" pitchFamily="18" charset="0"/>
                <a:cs typeface="Times New Roman" pitchFamily="18" charset="0"/>
              </a:rPr>
              <a:t> has established many commercial units to support the fishermen in procuring fishing inputs and marketing their output, in addition to production and marketing of by-products. </a:t>
            </a:r>
            <a:br>
              <a:rPr lang="en-IN" sz="2000" dirty="0" smtClean="0">
                <a:latin typeface="Times New Roman" pitchFamily="18" charset="0"/>
                <a:cs typeface="Times New Roman" pitchFamily="18" charset="0"/>
              </a:rPr>
            </a:br>
            <a:r>
              <a:rPr lang="en-IN" sz="2000" dirty="0" smtClean="0">
                <a:latin typeface="Times New Roman" pitchFamily="18" charset="0"/>
                <a:cs typeface="Times New Roman" pitchFamily="18" charset="0"/>
              </a:rPr>
              <a:t>In this portion mainly concern the process of OBM division, Head office and the secondary user Vendor and OBM Service centres. </a:t>
            </a:r>
            <a:r>
              <a:rPr lang="en-IN" sz="2000" dirty="0" err="1" smtClean="0">
                <a:latin typeface="Times New Roman" pitchFamily="18" charset="0"/>
                <a:cs typeface="Times New Roman" pitchFamily="18" charset="0"/>
              </a:rPr>
              <a:t>Matsyafed</a:t>
            </a:r>
            <a:r>
              <a:rPr lang="en-IN" sz="2000" dirty="0" smtClean="0">
                <a:latin typeface="Times New Roman" pitchFamily="18" charset="0"/>
                <a:cs typeface="Times New Roman" pitchFamily="18" charset="0"/>
              </a:rPr>
              <a:t> OBM Division is one of the major commercial units of </a:t>
            </a:r>
            <a:r>
              <a:rPr lang="en-IN" sz="2000" dirty="0" err="1" smtClean="0">
                <a:latin typeface="Times New Roman" pitchFamily="18" charset="0"/>
                <a:cs typeface="Times New Roman" pitchFamily="18" charset="0"/>
              </a:rPr>
              <a:t>Matsyafed</a:t>
            </a:r>
            <a:r>
              <a:rPr lang="en-IN" sz="2000" dirty="0" smtClean="0">
                <a:latin typeface="Times New Roman" pitchFamily="18" charset="0"/>
                <a:cs typeface="Times New Roman" pitchFamily="18" charset="0"/>
              </a:rPr>
              <a:t>. The division imports Suzuki and Yamaha Outboards Motors directly from </a:t>
            </a:r>
            <a:r>
              <a:rPr lang="en-IN" sz="2000" dirty="0" smtClean="0">
                <a:latin typeface="Times New Roman" pitchFamily="18" charset="0"/>
                <a:cs typeface="Times New Roman" pitchFamily="18" charset="0"/>
              </a:rPr>
              <a:t>Japan &amp; Thailand and distribute it to the various OBM </a:t>
            </a:r>
            <a:r>
              <a:rPr lang="en-IN" sz="2000" dirty="0" smtClean="0">
                <a:latin typeface="Times New Roman" pitchFamily="18" charset="0"/>
                <a:cs typeface="Times New Roman" pitchFamily="18" charset="0"/>
              </a:rPr>
              <a:t>Service Centre of </a:t>
            </a:r>
            <a:r>
              <a:rPr lang="en-IN" sz="2000" dirty="0" smtClean="0">
                <a:latin typeface="Times New Roman" pitchFamily="18" charset="0"/>
                <a:cs typeface="Times New Roman" pitchFamily="18" charset="0"/>
              </a:rPr>
              <a:t>Kerala..  Matsyafed is the main importer of YAMAHA and SUZUKI brands of Outboard Motors (OBMs) in South India. OBM Division is also request to Head office when they get limited stock notification and Head office buy the product to the Vendor.</a:t>
            </a:r>
            <a:br>
              <a:rPr lang="en-IN" sz="2000" dirty="0" smtClean="0">
                <a:latin typeface="Times New Roman" pitchFamily="18" charset="0"/>
                <a:cs typeface="Times New Roman" pitchFamily="18" charset="0"/>
              </a:rPr>
            </a:br>
            <a:endParaRPr lang="en-IN" sz="20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vendo.PNG"/>
          <p:cNvPicPr>
            <a:picLocks noGrp="1" noChangeAspect="1"/>
          </p:cNvPicPr>
          <p:nvPr>
            <p:ph idx="1"/>
          </p:nvPr>
        </p:nvPicPr>
        <p:blipFill>
          <a:blip r:embed="rId2"/>
          <a:stretch>
            <a:fillRect/>
          </a:stretch>
        </p:blipFill>
        <p:spPr>
          <a:xfrm>
            <a:off x="535757" y="1600200"/>
            <a:ext cx="8072485" cy="4525963"/>
          </a:xfr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1.PNG"/>
          <p:cNvPicPr>
            <a:picLocks noGrp="1" noChangeAspect="1"/>
          </p:cNvPicPr>
          <p:nvPr>
            <p:ph idx="1"/>
          </p:nvPr>
        </p:nvPicPr>
        <p:blipFill>
          <a:blip r:embed="rId2"/>
          <a:stretch>
            <a:fillRect/>
          </a:stretch>
        </p:blipFill>
        <p:spPr>
          <a:xfrm>
            <a:off x="976568" y="1600200"/>
            <a:ext cx="7190864" cy="4525963"/>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Capture.PNG"/>
          <p:cNvPicPr>
            <a:picLocks noGrp="1" noChangeAspect="1"/>
          </p:cNvPicPr>
          <p:nvPr>
            <p:ph idx="1"/>
          </p:nvPr>
        </p:nvPicPr>
        <p:blipFill>
          <a:blip r:embed="rId2"/>
          <a:stretch>
            <a:fillRect/>
          </a:stretch>
        </p:blipFill>
        <p:spPr>
          <a:xfrm>
            <a:off x="457200" y="1632405"/>
            <a:ext cx="8229600" cy="4461553"/>
          </a:xfr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edit.PNG"/>
          <p:cNvPicPr>
            <a:picLocks noGrp="1" noChangeAspect="1"/>
          </p:cNvPicPr>
          <p:nvPr>
            <p:ph idx="1"/>
          </p:nvPr>
        </p:nvPicPr>
        <p:blipFill>
          <a:blip r:embed="rId2"/>
          <a:stretch>
            <a:fillRect/>
          </a:stretch>
        </p:blipFill>
        <p:spPr>
          <a:xfrm>
            <a:off x="747178" y="2019836"/>
            <a:ext cx="7649643" cy="3686690"/>
          </a:xfr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galler.PNG"/>
          <p:cNvPicPr>
            <a:picLocks noGrp="1" noChangeAspect="1"/>
          </p:cNvPicPr>
          <p:nvPr>
            <p:ph idx="1"/>
          </p:nvPr>
        </p:nvPicPr>
        <p:blipFill>
          <a:blip r:embed="rId2"/>
          <a:stretch>
            <a:fillRect/>
          </a:stretch>
        </p:blipFill>
        <p:spPr>
          <a:xfrm>
            <a:off x="790867" y="1600200"/>
            <a:ext cx="7562265" cy="4525963"/>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my.PNG"/>
          <p:cNvPicPr>
            <a:picLocks noGrp="1" noChangeAspect="1"/>
          </p:cNvPicPr>
          <p:nvPr>
            <p:ph idx="1"/>
          </p:nvPr>
        </p:nvPicPr>
        <p:blipFill>
          <a:blip r:embed="rId2"/>
          <a:stretch>
            <a:fillRect/>
          </a:stretch>
        </p:blipFill>
        <p:spPr>
          <a:xfrm>
            <a:off x="666204" y="1895994"/>
            <a:ext cx="7811591" cy="3934374"/>
          </a:xfr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mycart.PNG"/>
          <p:cNvPicPr>
            <a:picLocks noGrp="1" noChangeAspect="1"/>
          </p:cNvPicPr>
          <p:nvPr>
            <p:ph idx="1"/>
          </p:nvPr>
        </p:nvPicPr>
        <p:blipFill>
          <a:blip r:embed="rId2"/>
          <a:stretch>
            <a:fillRect/>
          </a:stretch>
        </p:blipFill>
        <p:spPr>
          <a:xfrm>
            <a:off x="642389" y="1638783"/>
            <a:ext cx="7859222" cy="4448796"/>
          </a:xfr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obm.PNG"/>
          <p:cNvPicPr>
            <a:picLocks noGrp="1" noChangeAspect="1"/>
          </p:cNvPicPr>
          <p:nvPr>
            <p:ph idx="1"/>
          </p:nvPr>
        </p:nvPicPr>
        <p:blipFill>
          <a:blip r:embed="rId2"/>
          <a:stretch>
            <a:fillRect/>
          </a:stretch>
        </p:blipFill>
        <p:spPr>
          <a:xfrm>
            <a:off x="457200" y="1764558"/>
            <a:ext cx="8229600" cy="4197246"/>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payment.PNG"/>
          <p:cNvPicPr>
            <a:picLocks noGrp="1" noChangeAspect="1"/>
          </p:cNvPicPr>
          <p:nvPr>
            <p:ph idx="1"/>
          </p:nvPr>
        </p:nvPicPr>
        <p:blipFill>
          <a:blip r:embed="rId2"/>
          <a:stretch>
            <a:fillRect/>
          </a:stretch>
        </p:blipFill>
        <p:spPr>
          <a:xfrm>
            <a:off x="457200" y="2281565"/>
            <a:ext cx="8229600" cy="3163232"/>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pay.PNG"/>
          <p:cNvPicPr>
            <a:picLocks noGrp="1" noChangeAspect="1"/>
          </p:cNvPicPr>
          <p:nvPr>
            <p:ph idx="1"/>
          </p:nvPr>
        </p:nvPicPr>
        <p:blipFill>
          <a:blip r:embed="rId2"/>
          <a:stretch>
            <a:fillRect/>
          </a:stretch>
        </p:blipFill>
        <p:spPr>
          <a:xfrm>
            <a:off x="554149" y="1600200"/>
            <a:ext cx="8035701" cy="4525963"/>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l"/>
            <a:r>
              <a:rPr lang="en-IN" sz="2400" b="1" dirty="0" smtClean="0">
                <a:latin typeface="Times New Roman" pitchFamily="18" charset="0"/>
                <a:cs typeface="Times New Roman" pitchFamily="18" charset="0"/>
              </a:rPr>
              <a:t/>
            </a:r>
            <a:br>
              <a:rPr lang="en-IN" sz="2400" b="1" dirty="0" smtClean="0">
                <a:latin typeface="Times New Roman" pitchFamily="18" charset="0"/>
                <a:cs typeface="Times New Roman" pitchFamily="18" charset="0"/>
              </a:rPr>
            </a:br>
            <a:r>
              <a:rPr lang="en-IN" sz="2400" b="1" dirty="0">
                <a:latin typeface="Times New Roman" pitchFamily="18" charset="0"/>
                <a:cs typeface="Times New Roman" pitchFamily="18" charset="0"/>
              </a:rPr>
              <a:t/>
            </a:r>
            <a:br>
              <a:rPr lang="en-IN" sz="2400" b="1" dirty="0">
                <a:latin typeface="Times New Roman" pitchFamily="18" charset="0"/>
                <a:cs typeface="Times New Roman" pitchFamily="18" charset="0"/>
              </a:rPr>
            </a:br>
            <a:r>
              <a:rPr lang="en-IN" sz="2400" b="1" dirty="0" smtClean="0">
                <a:latin typeface="Times New Roman" pitchFamily="18" charset="0"/>
                <a:cs typeface="Times New Roman" pitchFamily="18" charset="0"/>
              </a:rPr>
              <a:t/>
            </a:r>
            <a:br>
              <a:rPr lang="en-IN" sz="2400" b="1" dirty="0" smtClean="0">
                <a:latin typeface="Times New Roman" pitchFamily="18" charset="0"/>
                <a:cs typeface="Times New Roman" pitchFamily="18" charset="0"/>
              </a:rPr>
            </a:br>
            <a:r>
              <a:rPr lang="en-IN" sz="2400" b="1" dirty="0">
                <a:latin typeface="Times New Roman" pitchFamily="18" charset="0"/>
                <a:cs typeface="Times New Roman" pitchFamily="18" charset="0"/>
              </a:rPr>
              <a:t/>
            </a:r>
            <a:br>
              <a:rPr lang="en-IN" sz="2400" b="1" dirty="0">
                <a:latin typeface="Times New Roman" pitchFamily="18" charset="0"/>
                <a:cs typeface="Times New Roman" pitchFamily="18" charset="0"/>
              </a:rPr>
            </a:br>
            <a:r>
              <a:rPr lang="en-IN" sz="2400" b="1" dirty="0" smtClean="0">
                <a:latin typeface="Times New Roman" pitchFamily="18" charset="0"/>
                <a:cs typeface="Times New Roman" pitchFamily="18" charset="0"/>
              </a:rPr>
              <a:t/>
            </a:r>
            <a:br>
              <a:rPr lang="en-IN" sz="2400" b="1" dirty="0" smtClean="0">
                <a:latin typeface="Times New Roman" pitchFamily="18" charset="0"/>
                <a:cs typeface="Times New Roman" pitchFamily="18" charset="0"/>
              </a:rPr>
            </a:br>
            <a:r>
              <a:rPr lang="en-IN" sz="2400" b="1" dirty="0">
                <a:latin typeface="Times New Roman" pitchFamily="18" charset="0"/>
                <a:cs typeface="Times New Roman" pitchFamily="18" charset="0"/>
              </a:rPr>
              <a:t/>
            </a:r>
            <a:br>
              <a:rPr lang="en-IN" sz="2400" b="1" dirty="0">
                <a:latin typeface="Times New Roman" pitchFamily="18" charset="0"/>
                <a:cs typeface="Times New Roman" pitchFamily="18" charset="0"/>
              </a:rPr>
            </a:br>
            <a:r>
              <a:rPr lang="en-IN" sz="2400" b="1" dirty="0" smtClean="0">
                <a:latin typeface="Times New Roman" pitchFamily="18" charset="0"/>
                <a:cs typeface="Times New Roman" pitchFamily="18" charset="0"/>
              </a:rPr>
              <a:t/>
            </a:r>
            <a:br>
              <a:rPr lang="en-IN" sz="2400" b="1" dirty="0" smtClean="0">
                <a:latin typeface="Times New Roman" pitchFamily="18" charset="0"/>
                <a:cs typeface="Times New Roman" pitchFamily="18" charset="0"/>
              </a:rPr>
            </a:br>
            <a:r>
              <a:rPr lang="en-IN" sz="2400" b="1" dirty="0">
                <a:latin typeface="Times New Roman" pitchFamily="18" charset="0"/>
                <a:cs typeface="Times New Roman" pitchFamily="18" charset="0"/>
              </a:rPr>
              <a:t/>
            </a:r>
            <a:br>
              <a:rPr lang="en-IN" sz="2400" b="1" dirty="0">
                <a:latin typeface="Times New Roman" pitchFamily="18" charset="0"/>
                <a:cs typeface="Times New Roman" pitchFamily="18" charset="0"/>
              </a:rPr>
            </a:br>
            <a:r>
              <a:rPr lang="en-IN" sz="2400" b="1" dirty="0" smtClean="0">
                <a:latin typeface="Times New Roman" pitchFamily="18" charset="0"/>
                <a:cs typeface="Times New Roman" pitchFamily="18" charset="0"/>
              </a:rPr>
              <a:t/>
            </a:r>
            <a:br>
              <a:rPr lang="en-IN" sz="2400" b="1" dirty="0" smtClean="0">
                <a:latin typeface="Times New Roman" pitchFamily="18" charset="0"/>
                <a:cs typeface="Times New Roman" pitchFamily="18" charset="0"/>
              </a:rPr>
            </a:br>
            <a:r>
              <a:rPr lang="en-IN" sz="2400" b="1" dirty="0">
                <a:latin typeface="Times New Roman" pitchFamily="18" charset="0"/>
                <a:cs typeface="Times New Roman" pitchFamily="18" charset="0"/>
              </a:rPr>
              <a:t/>
            </a:r>
            <a:br>
              <a:rPr lang="en-IN" sz="2400" b="1" dirty="0">
                <a:latin typeface="Times New Roman" pitchFamily="18" charset="0"/>
                <a:cs typeface="Times New Roman" pitchFamily="18" charset="0"/>
              </a:rPr>
            </a:br>
            <a:r>
              <a:rPr lang="en-IN" sz="2400" b="1" dirty="0" smtClean="0">
                <a:latin typeface="Times New Roman" pitchFamily="18" charset="0"/>
                <a:cs typeface="Times New Roman" pitchFamily="18" charset="0"/>
              </a:rPr>
              <a:t/>
            </a:r>
            <a:br>
              <a:rPr lang="en-IN" sz="2400" b="1" dirty="0" smtClean="0">
                <a:latin typeface="Times New Roman" pitchFamily="18" charset="0"/>
                <a:cs typeface="Times New Roman" pitchFamily="18" charset="0"/>
              </a:rPr>
            </a:br>
            <a:r>
              <a:rPr lang="en-IN" sz="2400" b="1" dirty="0">
                <a:latin typeface="Times New Roman" pitchFamily="18" charset="0"/>
                <a:cs typeface="Times New Roman" pitchFamily="18" charset="0"/>
              </a:rPr>
              <a:t/>
            </a:r>
            <a:br>
              <a:rPr lang="en-IN" sz="2400" b="1" dirty="0">
                <a:latin typeface="Times New Roman" pitchFamily="18" charset="0"/>
                <a:cs typeface="Times New Roman" pitchFamily="18" charset="0"/>
              </a:rPr>
            </a:br>
            <a:r>
              <a:rPr lang="en-IN" sz="2400" b="1" dirty="0" smtClean="0">
                <a:latin typeface="Times New Roman" pitchFamily="18" charset="0"/>
                <a:cs typeface="Times New Roman" pitchFamily="18" charset="0"/>
              </a:rPr>
              <a:t/>
            </a:r>
            <a:br>
              <a:rPr lang="en-IN" sz="2400" b="1" dirty="0" smtClean="0">
                <a:latin typeface="Times New Roman" pitchFamily="18" charset="0"/>
                <a:cs typeface="Times New Roman" pitchFamily="18" charset="0"/>
              </a:rPr>
            </a:br>
            <a:r>
              <a:rPr lang="en-IN" sz="2400" b="1" dirty="0">
                <a:latin typeface="Times New Roman" pitchFamily="18" charset="0"/>
                <a:cs typeface="Times New Roman" pitchFamily="18" charset="0"/>
              </a:rPr>
              <a:t/>
            </a:r>
            <a:br>
              <a:rPr lang="en-IN" sz="2400" b="1" dirty="0">
                <a:latin typeface="Times New Roman" pitchFamily="18" charset="0"/>
                <a:cs typeface="Times New Roman" pitchFamily="18" charset="0"/>
              </a:rPr>
            </a:br>
            <a:r>
              <a:rPr lang="en-IN" sz="2400" b="1" dirty="0" smtClean="0">
                <a:latin typeface="Times New Roman" pitchFamily="18" charset="0"/>
                <a:cs typeface="Times New Roman" pitchFamily="18" charset="0"/>
              </a:rPr>
              <a:t>SYSTEM </a:t>
            </a:r>
            <a:r>
              <a:rPr lang="en-IN" sz="2400" b="1" dirty="0">
                <a:latin typeface="Times New Roman" pitchFamily="18" charset="0"/>
                <a:cs typeface="Times New Roman" pitchFamily="18" charset="0"/>
              </a:rPr>
              <a:t>DESIGN AND </a:t>
            </a:r>
            <a:r>
              <a:rPr lang="en-IN" sz="2400" b="1" dirty="0" smtClean="0">
                <a:latin typeface="Times New Roman" pitchFamily="18" charset="0"/>
                <a:cs typeface="Times New Roman" pitchFamily="18" charset="0"/>
              </a:rPr>
              <a:t>ANALYSIS</a:t>
            </a:r>
            <a:br>
              <a:rPr lang="en-IN" sz="2400" b="1" dirty="0" smtClean="0">
                <a:latin typeface="Times New Roman" pitchFamily="18" charset="0"/>
                <a:cs typeface="Times New Roman" pitchFamily="18" charset="0"/>
              </a:rPr>
            </a:br>
            <a:r>
              <a:rPr lang="en-IN" sz="2400" dirty="0">
                <a:latin typeface="Times New Roman" pitchFamily="18" charset="0"/>
                <a:cs typeface="Times New Roman" pitchFamily="18" charset="0"/>
              </a:rPr>
              <a:t/>
            </a:r>
            <a:br>
              <a:rPr lang="en-IN" sz="2400" dirty="0">
                <a:latin typeface="Times New Roman" pitchFamily="18" charset="0"/>
                <a:cs typeface="Times New Roman" pitchFamily="18" charset="0"/>
              </a:rPr>
            </a:br>
            <a:r>
              <a:rPr lang="en-IN" sz="2400" b="1" dirty="0">
                <a:latin typeface="Times New Roman" pitchFamily="18" charset="0"/>
                <a:cs typeface="Times New Roman" pitchFamily="18" charset="0"/>
              </a:rPr>
              <a:t>2.1 Challenges of the System</a:t>
            </a:r>
            <a:r>
              <a:rPr lang="en-IN" sz="2400" dirty="0">
                <a:latin typeface="Times New Roman" pitchFamily="18" charset="0"/>
                <a:cs typeface="Times New Roman" pitchFamily="18" charset="0"/>
              </a:rPr>
              <a:t/>
            </a:r>
            <a:br>
              <a:rPr lang="en-IN" sz="2400" dirty="0">
                <a:latin typeface="Times New Roman" pitchFamily="18" charset="0"/>
                <a:cs typeface="Times New Roman" pitchFamily="18" charset="0"/>
              </a:rPr>
            </a:br>
            <a:r>
              <a:rPr lang="en-IN" sz="2400" dirty="0">
                <a:latin typeface="Times New Roman" pitchFamily="18" charset="0"/>
                <a:cs typeface="Times New Roman" pitchFamily="18" charset="0"/>
              </a:rPr>
              <a:t>Matsyafed has an OBM division at Cochin deals with imported outboard Machines and its spare parts. It is very difficult to manage the inventory of spare parts which runs in 8000 to 10000 components</a:t>
            </a:r>
            <a:br>
              <a:rPr lang="en-IN" sz="2400" dirty="0">
                <a:latin typeface="Times New Roman" pitchFamily="18" charset="0"/>
                <a:cs typeface="Times New Roman" pitchFamily="18" charset="0"/>
              </a:rPr>
            </a:br>
            <a:r>
              <a:rPr lang="en-IN" sz="2400" dirty="0">
                <a:latin typeface="Times New Roman" pitchFamily="18" charset="0"/>
                <a:cs typeface="Times New Roman" pitchFamily="18" charset="0"/>
              </a:rPr>
              <a:t>Different model use different spares and it a challenge to keep track of the inventory manually.</a:t>
            </a:r>
            <a:br>
              <a:rPr lang="en-IN" sz="2400" dirty="0">
                <a:latin typeface="Times New Roman" pitchFamily="18" charset="0"/>
                <a:cs typeface="Times New Roman" pitchFamily="18" charset="0"/>
              </a:rPr>
            </a:br>
            <a:r>
              <a:rPr lang="en-IN" sz="2400" dirty="0">
                <a:latin typeface="Times New Roman" pitchFamily="18" charset="0"/>
                <a:cs typeface="Times New Roman" pitchFamily="18" charset="0"/>
              </a:rPr>
              <a:t>Matsyafed has different commercial units like OBM Division , fish manures, </a:t>
            </a:r>
            <a:r>
              <a:rPr lang="en-IN" sz="2400" dirty="0" err="1">
                <a:latin typeface="Times New Roman" pitchFamily="18" charset="0"/>
                <a:cs typeface="Times New Roman" pitchFamily="18" charset="0"/>
              </a:rPr>
              <a:t>Chitosan</a:t>
            </a:r>
            <a:r>
              <a:rPr lang="en-IN" sz="2400" dirty="0">
                <a:latin typeface="Times New Roman" pitchFamily="18" charset="0"/>
                <a:cs typeface="Times New Roman" pitchFamily="18" charset="0"/>
              </a:rPr>
              <a:t> product etc, The inventory of these units also to be maintained.</a:t>
            </a:r>
            <a:br>
              <a:rPr lang="en-IN" sz="2400" dirty="0">
                <a:latin typeface="Times New Roman" pitchFamily="18" charset="0"/>
                <a:cs typeface="Times New Roman" pitchFamily="18" charset="0"/>
              </a:rPr>
            </a:br>
            <a:r>
              <a:rPr lang="en-IN" sz="2400" b="1" dirty="0">
                <a:latin typeface="Times New Roman" pitchFamily="18" charset="0"/>
                <a:cs typeface="Times New Roman" pitchFamily="18" charset="0"/>
              </a:rPr>
              <a:t>2.2 Proposed system</a:t>
            </a:r>
            <a:r>
              <a:rPr lang="en-IN" sz="2400" dirty="0">
                <a:latin typeface="Times New Roman" pitchFamily="18" charset="0"/>
                <a:cs typeface="Times New Roman" pitchFamily="18" charset="0"/>
              </a:rPr>
              <a:t/>
            </a:r>
            <a:br>
              <a:rPr lang="en-IN" sz="2400" dirty="0">
                <a:latin typeface="Times New Roman" pitchFamily="18" charset="0"/>
                <a:cs typeface="Times New Roman" pitchFamily="18" charset="0"/>
              </a:rPr>
            </a:br>
            <a:r>
              <a:rPr lang="en-IN" sz="2400" dirty="0">
                <a:latin typeface="Times New Roman" pitchFamily="18" charset="0"/>
                <a:cs typeface="Times New Roman" pitchFamily="18" charset="0"/>
              </a:rPr>
              <a:t>• Inventory management.</a:t>
            </a:r>
            <a:br>
              <a:rPr lang="en-IN" sz="2400" dirty="0">
                <a:latin typeface="Times New Roman" pitchFamily="18" charset="0"/>
                <a:cs typeface="Times New Roman" pitchFamily="18" charset="0"/>
              </a:rPr>
            </a:br>
            <a:r>
              <a:rPr lang="en-IN" sz="2400" dirty="0">
                <a:latin typeface="Times New Roman" pitchFamily="18" charset="0"/>
                <a:cs typeface="Times New Roman" pitchFamily="18" charset="0"/>
              </a:rPr>
              <a:t>• Stock transfer management.</a:t>
            </a:r>
            <a:br>
              <a:rPr lang="en-IN" sz="2400" dirty="0">
                <a:latin typeface="Times New Roman" pitchFamily="18" charset="0"/>
                <a:cs typeface="Times New Roman" pitchFamily="18" charset="0"/>
              </a:rPr>
            </a:br>
            <a:r>
              <a:rPr lang="en-IN" sz="2400" dirty="0">
                <a:latin typeface="Times New Roman" pitchFamily="18" charset="0"/>
                <a:cs typeface="Times New Roman" pitchFamily="18" charset="0"/>
              </a:rPr>
              <a:t>• Multiple stores and warehouse interconnection.</a:t>
            </a:r>
            <a:br>
              <a:rPr lang="en-IN" sz="2400" dirty="0">
                <a:latin typeface="Times New Roman" pitchFamily="18" charset="0"/>
                <a:cs typeface="Times New Roman" pitchFamily="18" charset="0"/>
              </a:rPr>
            </a:br>
            <a:r>
              <a:rPr lang="en-IN" sz="2400" dirty="0">
                <a:latin typeface="Times New Roman" pitchFamily="18" charset="0"/>
                <a:cs typeface="Times New Roman" pitchFamily="18" charset="0"/>
              </a:rPr>
              <a:t> </a:t>
            </a:r>
            <a:br>
              <a:rPr lang="en-IN" sz="2400" dirty="0">
                <a:latin typeface="Times New Roman" pitchFamily="18" charset="0"/>
                <a:cs typeface="Times New Roman" pitchFamily="18" charset="0"/>
              </a:rPr>
            </a:br>
            <a:endParaRPr lang="en-IN" sz="2400" dirty="0">
              <a:latin typeface="Times New Roman" pitchFamily="18" charset="0"/>
              <a:cs typeface="Times New Roman"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product.PNG"/>
          <p:cNvPicPr>
            <a:picLocks noGrp="1" noChangeAspect="1"/>
          </p:cNvPicPr>
          <p:nvPr>
            <p:ph idx="1"/>
          </p:nvPr>
        </p:nvPicPr>
        <p:blipFill>
          <a:blip r:embed="rId2"/>
          <a:stretch>
            <a:fillRect/>
          </a:stretch>
        </p:blipFill>
        <p:spPr>
          <a:xfrm>
            <a:off x="457200" y="1848432"/>
            <a:ext cx="8229600" cy="4029499"/>
          </a:xfr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re.PNG"/>
          <p:cNvPicPr>
            <a:picLocks noGrp="1" noChangeAspect="1"/>
          </p:cNvPicPr>
          <p:nvPr>
            <p:ph idx="1"/>
          </p:nvPr>
        </p:nvPicPr>
        <p:blipFill>
          <a:blip r:embed="rId2"/>
          <a:stretch>
            <a:fillRect/>
          </a:stretch>
        </p:blipFill>
        <p:spPr>
          <a:xfrm>
            <a:off x="797347" y="1600200"/>
            <a:ext cx="7549306" cy="4525963"/>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supp.PNG"/>
          <p:cNvPicPr>
            <a:picLocks noGrp="1" noChangeAspect="1"/>
          </p:cNvPicPr>
          <p:nvPr>
            <p:ph idx="1"/>
          </p:nvPr>
        </p:nvPicPr>
        <p:blipFill>
          <a:blip r:embed="rId2"/>
          <a:stretch>
            <a:fillRect/>
          </a:stretch>
        </p:blipFill>
        <p:spPr>
          <a:xfrm>
            <a:off x="499429" y="1600200"/>
            <a:ext cx="8145142" cy="4525963"/>
          </a:xfr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up.PNG"/>
          <p:cNvPicPr>
            <a:picLocks noGrp="1" noChangeAspect="1"/>
          </p:cNvPicPr>
          <p:nvPr>
            <p:ph idx="1"/>
          </p:nvPr>
        </p:nvPicPr>
        <p:blipFill>
          <a:blip r:embed="rId2"/>
          <a:stretch>
            <a:fillRect/>
          </a:stretch>
        </p:blipFill>
        <p:spPr>
          <a:xfrm>
            <a:off x="1501604" y="1600200"/>
            <a:ext cx="6140791" cy="4525963"/>
          </a:xfr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descr="vendo.PNG"/>
          <p:cNvPicPr>
            <a:picLocks noGrp="1" noChangeAspect="1"/>
          </p:cNvPicPr>
          <p:nvPr>
            <p:ph idx="1"/>
          </p:nvPr>
        </p:nvPicPr>
        <p:blipFill>
          <a:blip r:embed="rId2"/>
          <a:stretch>
            <a:fillRect/>
          </a:stretch>
        </p:blipFill>
        <p:spPr>
          <a:xfrm>
            <a:off x="535757" y="1600200"/>
            <a:ext cx="8072485" cy="4525963"/>
          </a:xfr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1156"/>
          </a:xfrm>
        </p:spPr>
        <p:txBody>
          <a:bodyPr>
            <a:noAutofit/>
          </a:bodyPr>
          <a:lstStyle/>
          <a:p>
            <a:r>
              <a:rPr lang="en-US" sz="4000" b="1" u="sng" dirty="0" smtClean="0">
                <a:latin typeface="Times New Roman" pitchFamily="18" charset="0"/>
                <a:cs typeface="Times New Roman" pitchFamily="18" charset="0"/>
              </a:rPr>
              <a:t>CODE:</a:t>
            </a:r>
            <a:endParaRPr lang="en-IN" sz="4000" b="1" u="sng" dirty="0">
              <a:latin typeface="Times New Roman" pitchFamily="18" charset="0"/>
              <a:cs typeface="Times New Roman" pitchFamily="18" charset="0"/>
            </a:endParaRPr>
          </a:p>
        </p:txBody>
      </p:sp>
      <p:sp>
        <p:nvSpPr>
          <p:cNvPr id="3" name="Content Placeholder 2"/>
          <p:cNvSpPr>
            <a:spLocks noGrp="1"/>
          </p:cNvSpPr>
          <p:nvPr>
            <p:ph idx="1"/>
          </p:nvPr>
        </p:nvSpPr>
        <p:spPr>
          <a:xfrm>
            <a:off x="457200" y="1214422"/>
            <a:ext cx="8229600" cy="4911741"/>
          </a:xfrm>
        </p:spPr>
        <p:txBody>
          <a:bodyPr/>
          <a:lstStyle/>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1" y="0"/>
            <a:ext cx="8786841" cy="65248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457200" marR="0" lvl="1" indent="0" defTabSz="914400" rtl="0" eaLnBrk="1" fontAlgn="base" latinLnBrk="0" hangingPunct="1">
              <a:lnSpc>
                <a:spcPct val="100000"/>
              </a:lnSpc>
              <a:spcBef>
                <a:spcPct val="0"/>
              </a:spcBef>
              <a:spcAft>
                <a:spcPct val="0"/>
              </a:spcAft>
              <a:buClrTx/>
              <a:buSzTx/>
              <a:buFontTx/>
              <a:buAutoNum type="arabicPeriod"/>
              <a:tabLst/>
            </a:pPr>
            <a:r>
              <a:rPr kumimoji="0" lang="en-US" sz="20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Scope</a:t>
            </a:r>
          </a:p>
          <a:p>
            <a:pPr marL="457200" marR="0" lvl="1" indent="0" defTabSz="914400" rtl="0" eaLnBrk="1" fontAlgn="base" latinLnBrk="0" hangingPunct="1">
              <a:lnSpc>
                <a:spcPct val="100000"/>
              </a:lnSpc>
              <a:spcBef>
                <a:spcPct val="0"/>
              </a:spcBef>
              <a:spcAft>
                <a:spcPct val="0"/>
              </a:spcAft>
              <a:buClrTx/>
              <a:buSzTx/>
              <a:tabLst/>
            </a:pP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     In modern times an inventory management system becomes an integral part of </a:t>
            </a:r>
          </a:p>
          <a:p>
            <a:pPr marL="0" marR="0" lvl="0" indent="0"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every organization is using it in their production or retail operations to manage inventory levels. Inventory might be one of a company's most valuable assets and systems to </a:t>
            </a:r>
            <a:r>
              <a:rPr kumimoji="0" lang="en-US" sz="2000" b="0" i="0" u="none" strike="noStrike" cap="none" normalizeH="0" dirty="0" smtClean="0">
                <a:ln>
                  <a:noFill/>
                </a:ln>
                <a:solidFill>
                  <a:schemeClr val="tx1"/>
                </a:solidFill>
                <a:effectLst/>
                <a:latin typeface="Times New Roman" pitchFamily="18" charset="0"/>
                <a:ea typeface="Calibri" pitchFamily="34" charset="0"/>
                <a:cs typeface="Times New Roman" pitchFamily="18" charset="0"/>
              </a:rPr>
              <a:t> </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manage it provide the foundation to meet user demand. Inventory systems provide a basis for recording sales; purchases and the quantity for each item at the end of the accounting period there by efficiently manage the inventory. The scope of an</a:t>
            </a:r>
            <a:r>
              <a:rPr lang="en-US" sz="2000" dirty="0" smtClean="0">
                <a:latin typeface="Times New Roman" pitchFamily="18" charset="0"/>
                <a:ea typeface="Calibri" pitchFamily="34" charset="0"/>
                <a:cs typeface="Times New Roman" pitchFamily="18" charset="0"/>
              </a:rPr>
              <a:t> </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inventory system can cover many needs, including valuing the inventory, measuring the change in inventory and planning for future inventory levels. </a:t>
            </a:r>
            <a:r>
              <a:rPr kumimoji="0" lang="en-US" sz="2000" b="0" i="0" u="none" strike="noStrike" cap="none" normalizeH="0" dirty="0" smtClean="0">
                <a:ln>
                  <a:noFill/>
                </a:ln>
                <a:solidFill>
                  <a:schemeClr val="tx1"/>
                </a:solidFill>
                <a:effectLst/>
                <a:latin typeface="Times New Roman" pitchFamily="18" charset="0"/>
                <a:ea typeface="Calibri" pitchFamily="34" charset="0"/>
                <a:cs typeface="Times New Roman" pitchFamily="18" charset="0"/>
              </a:rPr>
              <a:t> </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 value of the inventory at the end of each period provides a basis for financial </a:t>
            </a:r>
            <a:r>
              <a:rPr kumimoji="0" lang="en-US" sz="2000" b="0" i="0" u="none" strike="noStrike" cap="none" normalizeH="0" dirty="0" smtClean="0">
                <a:ln>
                  <a:noFill/>
                </a:ln>
                <a:solidFill>
                  <a:schemeClr val="tx1"/>
                </a:solidFill>
                <a:effectLst/>
                <a:latin typeface="Times New Roman" pitchFamily="18" charset="0"/>
                <a:ea typeface="Calibri" pitchFamily="34" charset="0"/>
                <a:cs typeface="Times New Roman" pitchFamily="18" charset="0"/>
              </a:rPr>
              <a:t> </a:t>
            </a: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reporting. Measuring the change in inventory allows determining the cost of inventory sold during the period. This allows planning for future inventory needs.</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Requirements</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 System shall be accessible to various stakeholders based on their roles and privileges.</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 System shall be able to manage the different types of inventory being handled by Matsyafed.</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defTabSz="914400" rtl="0" eaLnBrk="0" fontAlgn="base" latinLnBrk="0" hangingPunct="0">
              <a:lnSpc>
                <a:spcPct val="100000"/>
              </a:lnSpc>
              <a:spcBef>
                <a:spcPct val="0"/>
              </a:spcBef>
              <a:spcAft>
                <a:spcPct val="0"/>
              </a:spcAft>
              <a:buClrTx/>
              <a:buSzTx/>
              <a:buFontTx/>
              <a:buChar char="•"/>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The System shall be able to manage / monitor the inventory of OBM division and workshop details on a real time basis.</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IN" sz="1600" b="1" dirty="0" smtClean="0">
                <a:latin typeface="Times New Roman" pitchFamily="18" charset="0"/>
                <a:cs typeface="Times New Roman" pitchFamily="18" charset="0"/>
              </a:rPr>
              <a:t/>
            </a:r>
            <a:br>
              <a:rPr lang="en-IN" sz="1600" b="1" dirty="0" smtClean="0">
                <a:latin typeface="Times New Roman" pitchFamily="18" charset="0"/>
                <a:cs typeface="Times New Roman" pitchFamily="18" charset="0"/>
              </a:rPr>
            </a:br>
            <a:r>
              <a:rPr lang="en-IN" sz="1600" b="1" dirty="0">
                <a:latin typeface="Times New Roman" pitchFamily="18" charset="0"/>
                <a:cs typeface="Times New Roman" pitchFamily="18" charset="0"/>
              </a:rPr>
              <a:t/>
            </a:r>
            <a:br>
              <a:rPr lang="en-IN" sz="1600" b="1" dirty="0">
                <a:latin typeface="Times New Roman" pitchFamily="18" charset="0"/>
                <a:cs typeface="Times New Roman" pitchFamily="18" charset="0"/>
              </a:rPr>
            </a:br>
            <a:r>
              <a:rPr lang="en-IN" sz="1600" b="1" dirty="0" smtClean="0">
                <a:latin typeface="Times New Roman" pitchFamily="18" charset="0"/>
                <a:cs typeface="Times New Roman" pitchFamily="18" charset="0"/>
              </a:rPr>
              <a:t/>
            </a:r>
            <a:br>
              <a:rPr lang="en-IN" sz="1600" b="1" dirty="0" smtClean="0">
                <a:latin typeface="Times New Roman" pitchFamily="18" charset="0"/>
                <a:cs typeface="Times New Roman" pitchFamily="18" charset="0"/>
              </a:rPr>
            </a:br>
            <a:r>
              <a:rPr lang="en-IN" sz="1600" b="1" dirty="0">
                <a:latin typeface="Times New Roman" pitchFamily="18" charset="0"/>
                <a:cs typeface="Times New Roman" pitchFamily="18" charset="0"/>
              </a:rPr>
              <a:t/>
            </a:r>
            <a:br>
              <a:rPr lang="en-IN" sz="1600" b="1" dirty="0">
                <a:latin typeface="Times New Roman" pitchFamily="18" charset="0"/>
                <a:cs typeface="Times New Roman" pitchFamily="18" charset="0"/>
              </a:rPr>
            </a:br>
            <a:r>
              <a:rPr lang="en-IN" sz="1600" b="1" dirty="0" smtClean="0">
                <a:latin typeface="Times New Roman" pitchFamily="18" charset="0"/>
                <a:cs typeface="Times New Roman" pitchFamily="18" charset="0"/>
              </a:rPr>
              <a:t/>
            </a:r>
            <a:br>
              <a:rPr lang="en-IN" sz="1600" b="1" dirty="0" smtClean="0">
                <a:latin typeface="Times New Roman" pitchFamily="18" charset="0"/>
                <a:cs typeface="Times New Roman" pitchFamily="18" charset="0"/>
              </a:rPr>
            </a:br>
            <a:r>
              <a:rPr lang="en-IN" sz="1600" b="1" dirty="0">
                <a:latin typeface="Times New Roman" pitchFamily="18" charset="0"/>
                <a:cs typeface="Times New Roman" pitchFamily="18" charset="0"/>
              </a:rPr>
              <a:t/>
            </a:r>
            <a:br>
              <a:rPr lang="en-IN" sz="1600" b="1" dirty="0">
                <a:latin typeface="Times New Roman" pitchFamily="18" charset="0"/>
                <a:cs typeface="Times New Roman" pitchFamily="18" charset="0"/>
              </a:rPr>
            </a:br>
            <a:r>
              <a:rPr lang="en-IN" sz="1600" b="1" dirty="0" smtClean="0">
                <a:latin typeface="Times New Roman" pitchFamily="18" charset="0"/>
                <a:cs typeface="Times New Roman" pitchFamily="18" charset="0"/>
              </a:rPr>
              <a:t/>
            </a:r>
            <a:br>
              <a:rPr lang="en-IN" sz="1600" b="1" dirty="0" smtClean="0">
                <a:latin typeface="Times New Roman" pitchFamily="18" charset="0"/>
                <a:cs typeface="Times New Roman" pitchFamily="18" charset="0"/>
              </a:rPr>
            </a:br>
            <a:r>
              <a:rPr lang="en-IN" sz="1600" b="1" dirty="0">
                <a:latin typeface="Times New Roman" pitchFamily="18" charset="0"/>
                <a:cs typeface="Times New Roman" pitchFamily="18" charset="0"/>
              </a:rPr>
              <a:t/>
            </a:r>
            <a:br>
              <a:rPr lang="en-IN" sz="1600" b="1" dirty="0">
                <a:latin typeface="Times New Roman" pitchFamily="18" charset="0"/>
                <a:cs typeface="Times New Roman" pitchFamily="18" charset="0"/>
              </a:rPr>
            </a:br>
            <a:r>
              <a:rPr lang="en-IN" sz="1600" b="1" dirty="0" smtClean="0">
                <a:latin typeface="Times New Roman" pitchFamily="18" charset="0"/>
                <a:cs typeface="Times New Roman" pitchFamily="18" charset="0"/>
              </a:rPr>
              <a:t/>
            </a:r>
            <a:br>
              <a:rPr lang="en-IN" sz="1600" b="1" dirty="0" smtClean="0">
                <a:latin typeface="Times New Roman" pitchFamily="18" charset="0"/>
                <a:cs typeface="Times New Roman" pitchFamily="18" charset="0"/>
              </a:rPr>
            </a:br>
            <a:r>
              <a:rPr lang="en-IN" sz="1600" b="1" dirty="0">
                <a:latin typeface="Times New Roman" pitchFamily="18" charset="0"/>
                <a:cs typeface="Times New Roman" pitchFamily="18" charset="0"/>
              </a:rPr>
              <a:t/>
            </a:r>
            <a:br>
              <a:rPr lang="en-IN" sz="1600" b="1" dirty="0">
                <a:latin typeface="Times New Roman" pitchFamily="18" charset="0"/>
                <a:cs typeface="Times New Roman" pitchFamily="18" charset="0"/>
              </a:rPr>
            </a:br>
            <a:r>
              <a:rPr lang="en-IN" sz="1600" b="1" dirty="0" smtClean="0">
                <a:latin typeface="Times New Roman" pitchFamily="18" charset="0"/>
                <a:cs typeface="Times New Roman" pitchFamily="18" charset="0"/>
              </a:rPr>
              <a:t/>
            </a:r>
            <a:br>
              <a:rPr lang="en-IN" sz="1600" b="1" dirty="0" smtClean="0">
                <a:latin typeface="Times New Roman" pitchFamily="18" charset="0"/>
                <a:cs typeface="Times New Roman" pitchFamily="18" charset="0"/>
              </a:rPr>
            </a:br>
            <a:r>
              <a:rPr lang="en-IN" sz="1600" b="1" dirty="0">
                <a:latin typeface="Times New Roman" pitchFamily="18" charset="0"/>
                <a:cs typeface="Times New Roman" pitchFamily="18" charset="0"/>
              </a:rPr>
              <a:t/>
            </a:r>
            <a:br>
              <a:rPr lang="en-IN" sz="1600" b="1" dirty="0">
                <a:latin typeface="Times New Roman" pitchFamily="18" charset="0"/>
                <a:cs typeface="Times New Roman" pitchFamily="18" charset="0"/>
              </a:rPr>
            </a:br>
            <a:r>
              <a:rPr lang="en-IN" sz="1600" b="1" dirty="0" smtClean="0">
                <a:latin typeface="Times New Roman" pitchFamily="18" charset="0"/>
                <a:cs typeface="Times New Roman" pitchFamily="18" charset="0"/>
              </a:rPr>
              <a:t/>
            </a:r>
            <a:br>
              <a:rPr lang="en-IN" sz="1600" b="1" dirty="0" smtClean="0">
                <a:latin typeface="Times New Roman" pitchFamily="18" charset="0"/>
                <a:cs typeface="Times New Roman" pitchFamily="18" charset="0"/>
              </a:rPr>
            </a:br>
            <a:r>
              <a:rPr lang="en-IN" sz="1600" b="1" dirty="0">
                <a:latin typeface="Times New Roman" pitchFamily="18" charset="0"/>
                <a:cs typeface="Times New Roman" pitchFamily="18" charset="0"/>
              </a:rPr>
              <a:t/>
            </a:r>
            <a:br>
              <a:rPr lang="en-IN" sz="1600" b="1" dirty="0">
                <a:latin typeface="Times New Roman" pitchFamily="18" charset="0"/>
                <a:cs typeface="Times New Roman" pitchFamily="18" charset="0"/>
              </a:rPr>
            </a:br>
            <a:r>
              <a:rPr lang="en-IN" sz="1600" b="1" dirty="0" smtClean="0">
                <a:latin typeface="Times New Roman" pitchFamily="18" charset="0"/>
                <a:cs typeface="Times New Roman" pitchFamily="18" charset="0"/>
              </a:rPr>
              <a:t/>
            </a:r>
            <a:br>
              <a:rPr lang="en-IN" sz="1600" b="1" dirty="0" smtClean="0">
                <a:latin typeface="Times New Roman" pitchFamily="18" charset="0"/>
                <a:cs typeface="Times New Roman" pitchFamily="18" charset="0"/>
              </a:rPr>
            </a:br>
            <a:r>
              <a:rPr lang="en-IN" sz="1600" b="1" dirty="0" smtClean="0">
                <a:latin typeface="Times New Roman" pitchFamily="18" charset="0"/>
                <a:cs typeface="Times New Roman" pitchFamily="18" charset="0"/>
              </a:rPr>
              <a:t/>
            </a:r>
            <a:br>
              <a:rPr lang="en-IN" sz="1600" b="1" dirty="0" smtClean="0">
                <a:latin typeface="Times New Roman" pitchFamily="18" charset="0"/>
                <a:cs typeface="Times New Roman" pitchFamily="18" charset="0"/>
              </a:rPr>
            </a:br>
            <a:r>
              <a:rPr lang="en-IN" sz="1600" b="1" dirty="0">
                <a:latin typeface="Times New Roman" pitchFamily="18" charset="0"/>
                <a:cs typeface="Times New Roman" pitchFamily="18" charset="0"/>
              </a:rPr>
              <a:t/>
            </a:r>
            <a:br>
              <a:rPr lang="en-IN" sz="1600" b="1" dirty="0">
                <a:latin typeface="Times New Roman" pitchFamily="18" charset="0"/>
                <a:cs typeface="Times New Roman" pitchFamily="18" charset="0"/>
              </a:rPr>
            </a:br>
            <a:r>
              <a:rPr lang="en-IN" sz="1600" b="1" dirty="0" smtClean="0">
                <a:latin typeface="Times New Roman" pitchFamily="18" charset="0"/>
                <a:cs typeface="Times New Roman" pitchFamily="18" charset="0"/>
              </a:rPr>
              <a:t/>
            </a:r>
            <a:br>
              <a:rPr lang="en-IN" sz="1600" b="1" dirty="0" smtClean="0">
                <a:latin typeface="Times New Roman" pitchFamily="18" charset="0"/>
                <a:cs typeface="Times New Roman" pitchFamily="18" charset="0"/>
              </a:rPr>
            </a:br>
            <a:r>
              <a:rPr lang="en-IN" sz="1600" b="1" dirty="0">
                <a:latin typeface="Times New Roman" pitchFamily="18" charset="0"/>
                <a:cs typeface="Times New Roman" pitchFamily="18" charset="0"/>
              </a:rPr>
              <a:t/>
            </a:r>
            <a:br>
              <a:rPr lang="en-IN" sz="1600" b="1" dirty="0">
                <a:latin typeface="Times New Roman" pitchFamily="18" charset="0"/>
                <a:cs typeface="Times New Roman" pitchFamily="18" charset="0"/>
              </a:rPr>
            </a:br>
            <a:r>
              <a:rPr lang="en-IN" sz="1600" b="1" dirty="0" smtClean="0">
                <a:latin typeface="Times New Roman" pitchFamily="18" charset="0"/>
                <a:cs typeface="Times New Roman" pitchFamily="18" charset="0"/>
              </a:rPr>
              <a:t/>
            </a:r>
            <a:br>
              <a:rPr lang="en-IN" sz="1600" b="1" dirty="0" smtClean="0">
                <a:latin typeface="Times New Roman" pitchFamily="18" charset="0"/>
                <a:cs typeface="Times New Roman" pitchFamily="18" charset="0"/>
              </a:rPr>
            </a:br>
            <a:r>
              <a:rPr lang="en-IN" sz="1600" b="1" dirty="0" smtClean="0">
                <a:latin typeface="Times New Roman" pitchFamily="18" charset="0"/>
                <a:cs typeface="Times New Roman" pitchFamily="18" charset="0"/>
              </a:rPr>
              <a:t>AGILE </a:t>
            </a:r>
            <a:r>
              <a:rPr lang="en-IN" sz="1600" b="1" dirty="0">
                <a:latin typeface="Times New Roman" pitchFamily="18" charset="0"/>
                <a:cs typeface="Times New Roman" pitchFamily="18" charset="0"/>
              </a:rPr>
              <a:t>TECHNOLOGY OVERVIEW</a:t>
            </a:r>
            <a:r>
              <a:rPr lang="en-IN" sz="1600" dirty="0">
                <a:latin typeface="Times New Roman" pitchFamily="18" charset="0"/>
                <a:cs typeface="Times New Roman" pitchFamily="18" charset="0"/>
              </a:rPr>
              <a:t/>
            </a:r>
            <a:br>
              <a:rPr lang="en-IN" sz="1600" dirty="0">
                <a:latin typeface="Times New Roman" pitchFamily="18" charset="0"/>
                <a:cs typeface="Times New Roman" pitchFamily="18" charset="0"/>
              </a:rPr>
            </a:br>
            <a:r>
              <a:rPr lang="en-IN" sz="1600" b="1" dirty="0">
                <a:latin typeface="Times New Roman" pitchFamily="18" charset="0"/>
                <a:cs typeface="Times New Roman" pitchFamily="18" charset="0"/>
              </a:rPr>
              <a:t>    </a:t>
            </a:r>
            <a:r>
              <a:rPr lang="en-IN" sz="1600" dirty="0">
                <a:latin typeface="Times New Roman" pitchFamily="18" charset="0"/>
                <a:cs typeface="Times New Roman" pitchFamily="18" charset="0"/>
              </a:rPr>
              <a:t/>
            </a:r>
            <a:br>
              <a:rPr lang="en-IN" sz="1600" dirty="0">
                <a:latin typeface="Times New Roman" pitchFamily="18" charset="0"/>
                <a:cs typeface="Times New Roman" pitchFamily="18" charset="0"/>
              </a:rPr>
            </a:br>
            <a:r>
              <a:rPr lang="en-IN" sz="1600" b="1" dirty="0">
                <a:latin typeface="Times New Roman" pitchFamily="18" charset="0"/>
                <a:cs typeface="Times New Roman" pitchFamily="18" charset="0"/>
              </a:rPr>
              <a:t>     4.1. INTRODUCTION TO SCRUM</a:t>
            </a:r>
            <a:r>
              <a:rPr lang="en-IN" sz="1600" dirty="0">
                <a:latin typeface="Times New Roman" pitchFamily="18" charset="0"/>
                <a:cs typeface="Times New Roman" pitchFamily="18" charset="0"/>
              </a:rPr>
              <a:t/>
            </a:r>
            <a:br>
              <a:rPr lang="en-IN" sz="1600" dirty="0">
                <a:latin typeface="Times New Roman" pitchFamily="18" charset="0"/>
                <a:cs typeface="Times New Roman" pitchFamily="18" charset="0"/>
              </a:rPr>
            </a:br>
            <a:r>
              <a:rPr lang="en-IN" sz="1600" dirty="0">
                <a:latin typeface="Times New Roman" pitchFamily="18" charset="0"/>
                <a:cs typeface="Times New Roman" pitchFamily="18" charset="0"/>
              </a:rPr>
              <a:t>             ”SCRUM is a subset of agile. It is a light weight process framework for agile development, and the, most widely used one. </a:t>
            </a:r>
            <a:r>
              <a:rPr lang="en-IN" sz="1600" dirty="0" err="1">
                <a:latin typeface="Times New Roman" pitchFamily="18" charset="0"/>
                <a:cs typeface="Times New Roman" pitchFamily="18" charset="0"/>
              </a:rPr>
              <a:t>A”process</a:t>
            </a:r>
            <a:r>
              <a:rPr lang="en-IN" sz="1600" dirty="0">
                <a:latin typeface="Times New Roman" pitchFamily="18" charset="0"/>
                <a:cs typeface="Times New Roman" pitchFamily="18" charset="0"/>
              </a:rPr>
              <a:t> framework” is a particular set of practices that must be followed in order for a process to be consistent with the framework.”</a:t>
            </a:r>
            <a:br>
              <a:rPr lang="en-IN" sz="1600" dirty="0">
                <a:latin typeface="Times New Roman" pitchFamily="18" charset="0"/>
                <a:cs typeface="Times New Roman" pitchFamily="18" charset="0"/>
              </a:rPr>
            </a:br>
            <a:r>
              <a:rPr lang="en-IN" sz="1600" b="1" dirty="0">
                <a:latin typeface="Times New Roman" pitchFamily="18" charset="0"/>
                <a:cs typeface="Times New Roman" pitchFamily="18" charset="0"/>
              </a:rPr>
              <a:t> </a:t>
            </a:r>
            <a:r>
              <a:rPr lang="en-IN" sz="1600" dirty="0">
                <a:latin typeface="Times New Roman" pitchFamily="18" charset="0"/>
                <a:cs typeface="Times New Roman" pitchFamily="18" charset="0"/>
              </a:rPr>
              <a:t/>
            </a:r>
            <a:br>
              <a:rPr lang="en-IN" sz="1600" dirty="0">
                <a:latin typeface="Times New Roman" pitchFamily="18" charset="0"/>
                <a:cs typeface="Times New Roman" pitchFamily="18" charset="0"/>
              </a:rPr>
            </a:br>
            <a:r>
              <a:rPr lang="en-IN" sz="1600" b="1" dirty="0">
                <a:latin typeface="Times New Roman" pitchFamily="18" charset="0"/>
                <a:cs typeface="Times New Roman" pitchFamily="18" charset="0"/>
              </a:rPr>
              <a:t>4.2. PRINCIPLES AND METHODOLOGY USED</a:t>
            </a:r>
            <a:r>
              <a:rPr lang="en-IN" sz="1600" dirty="0">
                <a:latin typeface="Times New Roman" pitchFamily="18" charset="0"/>
                <a:cs typeface="Times New Roman" pitchFamily="18" charset="0"/>
              </a:rPr>
              <a:t/>
            </a:r>
            <a:br>
              <a:rPr lang="en-IN" sz="1600" dirty="0">
                <a:latin typeface="Times New Roman" pitchFamily="18" charset="0"/>
                <a:cs typeface="Times New Roman" pitchFamily="18" charset="0"/>
              </a:rPr>
            </a:br>
            <a:r>
              <a:rPr lang="en-IN" sz="1600" b="1" dirty="0">
                <a:latin typeface="Times New Roman" pitchFamily="18" charset="0"/>
                <a:cs typeface="Times New Roman" pitchFamily="18" charset="0"/>
              </a:rPr>
              <a:t>    </a:t>
            </a:r>
            <a:r>
              <a:rPr lang="en-IN" sz="1600" dirty="0">
                <a:latin typeface="Times New Roman" pitchFamily="18" charset="0"/>
                <a:cs typeface="Times New Roman" pitchFamily="18" charset="0"/>
              </a:rPr>
              <a:t/>
            </a:r>
            <a:br>
              <a:rPr lang="en-IN" sz="1600" dirty="0">
                <a:latin typeface="Times New Roman" pitchFamily="18" charset="0"/>
                <a:cs typeface="Times New Roman" pitchFamily="18" charset="0"/>
              </a:rPr>
            </a:br>
            <a:r>
              <a:rPr lang="en-IN" sz="1600" b="1" dirty="0">
                <a:latin typeface="Times New Roman" pitchFamily="18" charset="0"/>
                <a:cs typeface="Times New Roman" pitchFamily="18" charset="0"/>
              </a:rPr>
              <a:t>4.2.1 Scrum Team</a:t>
            </a:r>
            <a:r>
              <a:rPr lang="en-IN" sz="1600" dirty="0">
                <a:latin typeface="Times New Roman" pitchFamily="18" charset="0"/>
                <a:cs typeface="Times New Roman" pitchFamily="18" charset="0"/>
              </a:rPr>
              <a:t/>
            </a:r>
            <a:br>
              <a:rPr lang="en-IN" sz="1600" dirty="0">
                <a:latin typeface="Times New Roman" pitchFamily="18" charset="0"/>
                <a:cs typeface="Times New Roman" pitchFamily="18" charset="0"/>
              </a:rPr>
            </a:br>
            <a:r>
              <a:rPr lang="en-IN" sz="1600" dirty="0">
                <a:latin typeface="Times New Roman" pitchFamily="18" charset="0"/>
                <a:cs typeface="Times New Roman" pitchFamily="18" charset="0"/>
              </a:rPr>
              <a:t> </a:t>
            </a:r>
            <a:br>
              <a:rPr lang="en-IN" sz="1600" dirty="0">
                <a:latin typeface="Times New Roman" pitchFamily="18" charset="0"/>
                <a:cs typeface="Times New Roman" pitchFamily="18" charset="0"/>
              </a:rPr>
            </a:br>
            <a:r>
              <a:rPr lang="en-IN" sz="1600" dirty="0">
                <a:latin typeface="Times New Roman" pitchFamily="18" charset="0"/>
                <a:cs typeface="Times New Roman" pitchFamily="18" charset="0"/>
              </a:rPr>
              <a:t>A scrum team is a collection of individuals working together to deliver the requested and committed product increments. To work effectively it is important for a scrum team that everyone within the team follows a common goal. The scrum team are typically composed of 7 members and have no team leaders to delegate task or The Development Team: decide how a problem is solved. There are 3 roles in a scrum team</a:t>
            </a:r>
            <a:r>
              <a:rPr lang="en-IN" sz="1600" dirty="0" smtClean="0">
                <a:latin typeface="Times New Roman" pitchFamily="18" charset="0"/>
                <a:cs typeface="Times New Roman" pitchFamily="18" charset="0"/>
              </a:rPr>
              <a:t>:</a:t>
            </a:r>
            <a:br>
              <a:rPr lang="en-IN" sz="1600" dirty="0" smtClean="0">
                <a:latin typeface="Times New Roman" pitchFamily="18" charset="0"/>
                <a:cs typeface="Times New Roman" pitchFamily="18" charset="0"/>
              </a:rPr>
            </a:br>
            <a:r>
              <a:rPr lang="en-IN" sz="1600" dirty="0">
                <a:latin typeface="Times New Roman" pitchFamily="18" charset="0"/>
                <a:cs typeface="Times New Roman" pitchFamily="18" charset="0"/>
              </a:rPr>
              <a:t> 1. The Product Owner: The product owner is a project’s key stakeholder-Usually an internal or external customer or a scope person for the customer. There is only one product owner who conveys the overall mission and vision of the product which the team is building. The product owner is ultimately accountable for managing the product backlog and accepting completed increments of work.</a:t>
            </a:r>
            <a:r>
              <a:rPr lang="en-IN" sz="1600" dirty="0"/>
              <a:t/>
            </a:r>
            <a:br>
              <a:rPr lang="en-IN" sz="1600" dirty="0"/>
            </a:br>
            <a:r>
              <a:rPr lang="en-IN" sz="1600" dirty="0">
                <a:latin typeface="Times New Roman" pitchFamily="18" charset="0"/>
                <a:cs typeface="Times New Roman" pitchFamily="18" charset="0"/>
              </a:rPr>
              <a:t/>
            </a:r>
            <a:br>
              <a:rPr lang="en-IN" sz="1600" dirty="0">
                <a:latin typeface="Times New Roman" pitchFamily="18" charset="0"/>
                <a:cs typeface="Times New Roman" pitchFamily="18" charset="0"/>
              </a:rPr>
            </a:br>
            <a:endParaRPr lang="en-IN" sz="1600" dirty="0">
              <a:latin typeface="Times New Roman" pitchFamily="18" charset="0"/>
              <a:cs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IN" sz="2000" dirty="0" smtClean="0">
                <a:latin typeface="Times New Roman" pitchFamily="18" charset="0"/>
                <a:cs typeface="Times New Roman" pitchFamily="18" charset="0"/>
              </a:rPr>
              <a:t/>
            </a:r>
            <a:br>
              <a:rPr lang="en-IN" sz="2000" dirty="0" smtClean="0">
                <a:latin typeface="Times New Roman" pitchFamily="18" charset="0"/>
                <a:cs typeface="Times New Roman" pitchFamily="18" charset="0"/>
              </a:rPr>
            </a:br>
            <a:r>
              <a:rPr lang="en-IN" sz="2000" dirty="0">
                <a:latin typeface="Times New Roman" pitchFamily="18" charset="0"/>
                <a:cs typeface="Times New Roman" pitchFamily="18" charset="0"/>
              </a:rPr>
              <a:t/>
            </a:r>
            <a:br>
              <a:rPr lang="en-IN" sz="2000" dirty="0">
                <a:latin typeface="Times New Roman" pitchFamily="18" charset="0"/>
                <a:cs typeface="Times New Roman" pitchFamily="18" charset="0"/>
              </a:rPr>
            </a:br>
            <a:r>
              <a:rPr lang="en-IN" sz="2000" dirty="0" smtClean="0">
                <a:latin typeface="Times New Roman" pitchFamily="18" charset="0"/>
                <a:cs typeface="Times New Roman" pitchFamily="18" charset="0"/>
              </a:rPr>
              <a:t/>
            </a:r>
            <a:br>
              <a:rPr lang="en-IN" sz="2000" dirty="0" smtClean="0">
                <a:latin typeface="Times New Roman" pitchFamily="18" charset="0"/>
                <a:cs typeface="Times New Roman" pitchFamily="18" charset="0"/>
              </a:rPr>
            </a:br>
            <a:r>
              <a:rPr lang="en-IN" sz="2000" dirty="0">
                <a:latin typeface="Times New Roman" pitchFamily="18" charset="0"/>
                <a:cs typeface="Times New Roman" pitchFamily="18" charset="0"/>
              </a:rPr>
              <a:t/>
            </a:r>
            <a:br>
              <a:rPr lang="en-IN" sz="2000" dirty="0">
                <a:latin typeface="Times New Roman" pitchFamily="18" charset="0"/>
                <a:cs typeface="Times New Roman" pitchFamily="18" charset="0"/>
              </a:rPr>
            </a:br>
            <a:r>
              <a:rPr lang="en-IN" sz="2000" dirty="0" smtClean="0">
                <a:latin typeface="Times New Roman" pitchFamily="18" charset="0"/>
                <a:cs typeface="Times New Roman" pitchFamily="18" charset="0"/>
              </a:rPr>
              <a:t/>
            </a:r>
            <a:br>
              <a:rPr lang="en-IN" sz="2000" dirty="0" smtClean="0">
                <a:latin typeface="Times New Roman" pitchFamily="18" charset="0"/>
                <a:cs typeface="Times New Roman" pitchFamily="18" charset="0"/>
              </a:rPr>
            </a:br>
            <a:r>
              <a:rPr lang="en-IN" sz="2000" dirty="0">
                <a:latin typeface="Times New Roman" pitchFamily="18" charset="0"/>
                <a:cs typeface="Times New Roman" pitchFamily="18" charset="0"/>
              </a:rPr>
              <a:t/>
            </a:r>
            <a:br>
              <a:rPr lang="en-IN" sz="2000" dirty="0">
                <a:latin typeface="Times New Roman" pitchFamily="18" charset="0"/>
                <a:cs typeface="Times New Roman" pitchFamily="18" charset="0"/>
              </a:rPr>
            </a:br>
            <a:r>
              <a:rPr lang="en-IN" sz="2000" dirty="0" smtClean="0">
                <a:latin typeface="Times New Roman" pitchFamily="18" charset="0"/>
                <a:cs typeface="Times New Roman" pitchFamily="18" charset="0"/>
              </a:rPr>
              <a:t/>
            </a:r>
            <a:br>
              <a:rPr lang="en-IN" sz="2000" dirty="0" smtClean="0">
                <a:latin typeface="Times New Roman" pitchFamily="18" charset="0"/>
                <a:cs typeface="Times New Roman" pitchFamily="18" charset="0"/>
              </a:rPr>
            </a:br>
            <a:r>
              <a:rPr lang="en-IN" sz="2000" dirty="0">
                <a:latin typeface="Times New Roman" pitchFamily="18" charset="0"/>
                <a:cs typeface="Times New Roman" pitchFamily="18" charset="0"/>
              </a:rPr>
              <a:t/>
            </a:r>
            <a:br>
              <a:rPr lang="en-IN" sz="2000" dirty="0">
                <a:latin typeface="Times New Roman" pitchFamily="18" charset="0"/>
                <a:cs typeface="Times New Roman" pitchFamily="18" charset="0"/>
              </a:rPr>
            </a:br>
            <a:r>
              <a:rPr lang="en-IN" sz="2000" dirty="0" smtClean="0">
                <a:latin typeface="Times New Roman" pitchFamily="18" charset="0"/>
                <a:cs typeface="Times New Roman" pitchFamily="18" charset="0"/>
              </a:rPr>
              <a:t/>
            </a:r>
            <a:br>
              <a:rPr lang="en-IN" sz="2000" dirty="0" smtClean="0">
                <a:latin typeface="Times New Roman" pitchFamily="18" charset="0"/>
                <a:cs typeface="Times New Roman" pitchFamily="18" charset="0"/>
              </a:rPr>
            </a:br>
            <a:r>
              <a:rPr lang="en-IN" sz="2000" dirty="0">
                <a:latin typeface="Times New Roman" pitchFamily="18" charset="0"/>
                <a:cs typeface="Times New Roman" pitchFamily="18" charset="0"/>
              </a:rPr>
              <a:t/>
            </a:r>
            <a:br>
              <a:rPr lang="en-IN" sz="2000" dirty="0">
                <a:latin typeface="Times New Roman" pitchFamily="18" charset="0"/>
                <a:cs typeface="Times New Roman" pitchFamily="18" charset="0"/>
              </a:rPr>
            </a:br>
            <a:r>
              <a:rPr lang="en-IN" sz="2000" dirty="0" smtClean="0">
                <a:latin typeface="Times New Roman" pitchFamily="18" charset="0"/>
                <a:cs typeface="Times New Roman" pitchFamily="18" charset="0"/>
              </a:rPr>
              <a:t/>
            </a:r>
            <a:br>
              <a:rPr lang="en-IN" sz="2000" dirty="0" smtClean="0">
                <a:latin typeface="Times New Roman" pitchFamily="18" charset="0"/>
                <a:cs typeface="Times New Roman" pitchFamily="18" charset="0"/>
              </a:rPr>
            </a:br>
            <a:r>
              <a:rPr lang="en-IN" sz="2000" dirty="0">
                <a:latin typeface="Times New Roman" pitchFamily="18" charset="0"/>
                <a:cs typeface="Times New Roman" pitchFamily="18" charset="0"/>
              </a:rPr>
              <a:t/>
            </a:r>
            <a:br>
              <a:rPr lang="en-IN" sz="2000" dirty="0">
                <a:latin typeface="Times New Roman" pitchFamily="18" charset="0"/>
                <a:cs typeface="Times New Roman" pitchFamily="18" charset="0"/>
              </a:rPr>
            </a:br>
            <a:r>
              <a:rPr lang="en-IN" sz="2000" dirty="0" smtClean="0">
                <a:latin typeface="Times New Roman" pitchFamily="18" charset="0"/>
                <a:cs typeface="Times New Roman" pitchFamily="18" charset="0"/>
              </a:rPr>
              <a:t/>
            </a:r>
            <a:br>
              <a:rPr lang="en-IN" sz="2000" dirty="0" smtClean="0">
                <a:latin typeface="Times New Roman" pitchFamily="18" charset="0"/>
                <a:cs typeface="Times New Roman" pitchFamily="18" charset="0"/>
              </a:rPr>
            </a:br>
            <a:r>
              <a:rPr lang="en-IN" sz="2000" dirty="0">
                <a:latin typeface="Times New Roman" pitchFamily="18" charset="0"/>
                <a:cs typeface="Times New Roman" pitchFamily="18" charset="0"/>
              </a:rPr>
              <a:t/>
            </a:r>
            <a:br>
              <a:rPr lang="en-IN" sz="2000" dirty="0">
                <a:latin typeface="Times New Roman" pitchFamily="18" charset="0"/>
                <a:cs typeface="Times New Roman" pitchFamily="18" charset="0"/>
              </a:rPr>
            </a:br>
            <a:r>
              <a:rPr lang="en-IN" sz="2000" dirty="0" smtClean="0">
                <a:latin typeface="Times New Roman" pitchFamily="18" charset="0"/>
                <a:cs typeface="Times New Roman" pitchFamily="18" charset="0"/>
              </a:rPr>
              <a:t/>
            </a:r>
            <a:br>
              <a:rPr lang="en-IN" sz="2000" dirty="0" smtClean="0">
                <a:latin typeface="Times New Roman" pitchFamily="18" charset="0"/>
                <a:cs typeface="Times New Roman" pitchFamily="18" charset="0"/>
              </a:rPr>
            </a:br>
            <a:r>
              <a:rPr lang="en-IN" sz="2000" dirty="0">
                <a:latin typeface="Times New Roman" pitchFamily="18" charset="0"/>
                <a:cs typeface="Times New Roman" pitchFamily="18" charset="0"/>
              </a:rPr>
              <a:t/>
            </a:r>
            <a:br>
              <a:rPr lang="en-IN" sz="2000" dirty="0">
                <a:latin typeface="Times New Roman" pitchFamily="18" charset="0"/>
                <a:cs typeface="Times New Roman" pitchFamily="18" charset="0"/>
              </a:rPr>
            </a:br>
            <a:r>
              <a:rPr lang="en-IN" sz="2000" dirty="0" smtClean="0">
                <a:latin typeface="Times New Roman" pitchFamily="18" charset="0"/>
                <a:cs typeface="Times New Roman" pitchFamily="18" charset="0"/>
              </a:rPr>
              <a:t/>
            </a:r>
            <a:br>
              <a:rPr lang="en-IN" sz="2000" dirty="0" smtClean="0">
                <a:latin typeface="Times New Roman" pitchFamily="18" charset="0"/>
                <a:cs typeface="Times New Roman" pitchFamily="18" charset="0"/>
              </a:rPr>
            </a:br>
            <a:r>
              <a:rPr lang="en-IN" sz="2000" dirty="0">
                <a:latin typeface="Times New Roman" pitchFamily="18" charset="0"/>
                <a:cs typeface="Times New Roman" pitchFamily="18" charset="0"/>
              </a:rPr>
              <a:t/>
            </a:r>
            <a:br>
              <a:rPr lang="en-IN" sz="2000" dirty="0">
                <a:latin typeface="Times New Roman" pitchFamily="18" charset="0"/>
                <a:cs typeface="Times New Roman" pitchFamily="18" charset="0"/>
              </a:rPr>
            </a:br>
            <a:r>
              <a:rPr lang="en-IN" sz="2000" dirty="0" smtClean="0">
                <a:latin typeface="Times New Roman" pitchFamily="18" charset="0"/>
                <a:cs typeface="Times New Roman" pitchFamily="18" charset="0"/>
              </a:rPr>
              <a:t/>
            </a:r>
            <a:br>
              <a:rPr lang="en-IN" sz="2000" dirty="0" smtClean="0">
                <a:latin typeface="Times New Roman" pitchFamily="18" charset="0"/>
                <a:cs typeface="Times New Roman" pitchFamily="18" charset="0"/>
              </a:rPr>
            </a:br>
            <a:r>
              <a:rPr lang="en-IN" sz="2000" dirty="0" smtClean="0">
                <a:latin typeface="Times New Roman" pitchFamily="18" charset="0"/>
                <a:cs typeface="Times New Roman" pitchFamily="18" charset="0"/>
              </a:rPr>
              <a:t>2</a:t>
            </a:r>
            <a:r>
              <a:rPr lang="en-IN" sz="2000" dirty="0">
                <a:latin typeface="Times New Roman" pitchFamily="18" charset="0"/>
                <a:cs typeface="Times New Roman" pitchFamily="18" charset="0"/>
              </a:rPr>
              <a:t>. The Scrum Master: The scrum master is the servant leader to the product owner, development team and organization. With no hierarchical authority over the team but rather more of a facilitator, the scrum master ensures that the team adheres to scrum theory, practices and rules. The scrum master protects the team by doing anything possible to help the team perform of the highest level. This may include removing impediments, facilitating meetings and helping the product owner groom the backlog.</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3. The development team is a self organizing, cross functional group armed with all of the skills to deliver shippable increments at the completion of each sprint.</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 </a:t>
            </a:r>
            <a:br>
              <a:rPr lang="en-IN" sz="2000" dirty="0">
                <a:latin typeface="Times New Roman" pitchFamily="18" charset="0"/>
                <a:cs typeface="Times New Roman" pitchFamily="18" charset="0"/>
              </a:rPr>
            </a:br>
            <a:r>
              <a:rPr lang="en-IN" sz="2000" b="1" dirty="0">
                <a:latin typeface="Times New Roman" pitchFamily="18" charset="0"/>
                <a:cs typeface="Times New Roman" pitchFamily="18" charset="0"/>
              </a:rPr>
              <a:t>4.2.2 Scrum Events</a:t>
            </a:r>
            <a:r>
              <a:rPr lang="en-IN" sz="2000" dirty="0">
                <a:latin typeface="Times New Roman" pitchFamily="18" charset="0"/>
                <a:cs typeface="Times New Roman" pitchFamily="18" charset="0"/>
              </a:rPr>
              <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 </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        Scrum events are time-boxed events that means in a project, every scrum events has a predefined maximum duration. These events enable transparency on the project progress to all who are involved in the projects. The vital events of scrum are -the Sprint.</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 </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1. The Sprint: A sprint is a time-boxed period during which specific work is completed and made ready for review. Sprint are usually 2-4 weeks long but can be as short as 1 week.</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2. Sprint Planning: Sprint planning team meetings are time-boxed events that determine which product backlog items will be delivered and have the work will be achieved.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IN" dirty="0" smtClean="0"/>
              <a:t/>
            </a:r>
            <a:br>
              <a:rPr lang="en-IN" dirty="0" smtClean="0"/>
            </a:br>
            <a:r>
              <a:rPr lang="en-IN" dirty="0"/>
              <a:t/>
            </a:r>
            <a:br>
              <a:rPr lang="en-IN" dirty="0"/>
            </a:br>
            <a:r>
              <a:rPr lang="en-IN" dirty="0" smtClean="0"/>
              <a:t/>
            </a:r>
            <a:br>
              <a:rPr lang="en-IN" dirty="0" smtClean="0"/>
            </a:br>
            <a:r>
              <a:rPr lang="en-IN" dirty="0"/>
              <a:t/>
            </a:r>
            <a:br>
              <a:rPr lang="en-IN" dirty="0"/>
            </a:br>
            <a:r>
              <a:rPr lang="en-IN" sz="1800" dirty="0" smtClean="0">
                <a:latin typeface="Times New Roman" pitchFamily="18" charset="0"/>
                <a:cs typeface="Times New Roman" pitchFamily="18" charset="0"/>
              </a:rPr>
              <a:t>.</a:t>
            </a:r>
            <a:r>
              <a:rPr lang="en-IN" sz="2000" dirty="0" smtClean="0">
                <a:latin typeface="Times New Roman" pitchFamily="18" charset="0"/>
                <a:cs typeface="Times New Roman" pitchFamily="18" charset="0"/>
              </a:rPr>
              <a:t>3.The </a:t>
            </a:r>
            <a:r>
              <a:rPr lang="en-IN" sz="2000" dirty="0">
                <a:latin typeface="Times New Roman" pitchFamily="18" charset="0"/>
                <a:cs typeface="Times New Roman" pitchFamily="18" charset="0"/>
              </a:rPr>
              <a:t>daily Stand-up: The daily stand-up is a short communication meeting in which each team member quickly and transparently covers progress since the last stand-up ,planed work before the next meeting and any impediments that may be blocking his or her progress.</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4. The Sprint Review: The sprint review is </a:t>
            </a:r>
            <a:r>
              <a:rPr lang="en-IN" sz="2000" dirty="0" err="1">
                <a:latin typeface="Times New Roman" pitchFamily="18" charset="0"/>
                <a:cs typeface="Times New Roman" pitchFamily="18" charset="0"/>
              </a:rPr>
              <a:t>the”show</a:t>
            </a:r>
            <a:r>
              <a:rPr lang="en-IN" sz="2000" dirty="0">
                <a:latin typeface="Times New Roman" pitchFamily="18" charset="0"/>
                <a:cs typeface="Times New Roman" pitchFamily="18" charset="0"/>
              </a:rPr>
              <a:t> and tell” on demonstration events for the team to present the work completed during the sprint. The product owner checks the work against predefined acceptance criteria or either accept or reject the work. The stakeholder or client give feedback to ensure that the delivered incremental must the business model.</a:t>
            </a:r>
            <a:br>
              <a:rPr lang="en-IN" sz="2000" dirty="0">
                <a:latin typeface="Times New Roman" pitchFamily="18" charset="0"/>
                <a:cs typeface="Times New Roman" pitchFamily="18" charset="0"/>
              </a:rPr>
            </a:br>
            <a:r>
              <a:rPr lang="en-IN" sz="2000" dirty="0">
                <a:latin typeface="Times New Roman" pitchFamily="18" charset="0"/>
                <a:cs typeface="Times New Roman" pitchFamily="18" charset="0"/>
              </a:rPr>
              <a:t>5.Retrospective: The retrospective or retro is the final team meeting in the sprint to  determine what went well, what didn’t go well and how the team can improve the next sprint. Attended by the team and the scrum master, the retrospective is an </a:t>
            </a:r>
            <a:r>
              <a:rPr lang="en-IN" sz="2000" dirty="0" smtClean="0">
                <a:latin typeface="Times New Roman" pitchFamily="18" charset="0"/>
                <a:cs typeface="Times New Roman" pitchFamily="18" charset="0"/>
              </a:rPr>
              <a:t>important</a:t>
            </a:r>
            <a:br>
              <a:rPr lang="en-IN" sz="2000" dirty="0" smtClean="0">
                <a:latin typeface="Times New Roman" pitchFamily="18" charset="0"/>
                <a:cs typeface="Times New Roman" pitchFamily="18" charset="0"/>
              </a:rPr>
            </a:br>
            <a:r>
              <a:rPr lang="en-IN" sz="1800" dirty="0"/>
              <a:t> </a:t>
            </a:r>
            <a:r>
              <a:rPr lang="en-IN" sz="1800" dirty="0">
                <a:latin typeface="Times New Roman" pitchFamily="18" charset="0"/>
                <a:cs typeface="Times New Roman" pitchFamily="18" charset="0"/>
              </a:rPr>
              <a:t>opportunity</a:t>
            </a:r>
            <a:r>
              <a:rPr lang="en-IN" sz="1800" dirty="0"/>
              <a:t> for the team to focus on its overall performance and identify strategies for continuous improvement on its process.</a:t>
            </a:r>
            <a:br>
              <a:rPr lang="en-IN" sz="1800" dirty="0"/>
            </a:br>
            <a:endParaRPr lang="en-IN" sz="2000"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lnSpc>
                <a:spcPct val="150000"/>
              </a:lnSpc>
              <a:spcAft>
                <a:spcPts val="0"/>
              </a:spcAft>
            </a:pPr>
            <a:r>
              <a:rPr lang="en-IN" sz="1300" b="1" dirty="0" smtClean="0">
                <a:latin typeface="Times New Roman" pitchFamily="18" charset="0"/>
                <a:ea typeface="Calibri"/>
                <a:cs typeface="Times New Roman" pitchFamily="18" charset="0"/>
              </a:rPr>
              <a:t/>
            </a:r>
            <a:br>
              <a:rPr lang="en-IN" sz="1300" b="1" dirty="0" smtClean="0">
                <a:latin typeface="Times New Roman" pitchFamily="18" charset="0"/>
                <a:ea typeface="Calibri"/>
                <a:cs typeface="Times New Roman" pitchFamily="18" charset="0"/>
              </a:rPr>
            </a:br>
            <a:r>
              <a:rPr lang="en-IN" sz="1300" b="1" dirty="0">
                <a:latin typeface="Times New Roman" pitchFamily="18" charset="0"/>
                <a:ea typeface="Calibri"/>
                <a:cs typeface="Times New Roman" pitchFamily="18" charset="0"/>
              </a:rPr>
              <a:t/>
            </a:r>
            <a:br>
              <a:rPr lang="en-IN" sz="1300" b="1" dirty="0">
                <a:latin typeface="Times New Roman" pitchFamily="18" charset="0"/>
                <a:ea typeface="Calibri"/>
                <a:cs typeface="Times New Roman" pitchFamily="18" charset="0"/>
              </a:rPr>
            </a:br>
            <a:r>
              <a:rPr lang="en-IN" sz="1300" b="1" dirty="0" smtClean="0">
                <a:latin typeface="Times New Roman" pitchFamily="18" charset="0"/>
                <a:ea typeface="Calibri"/>
                <a:cs typeface="Times New Roman" pitchFamily="18" charset="0"/>
              </a:rPr>
              <a:t/>
            </a:r>
            <a:br>
              <a:rPr lang="en-IN" sz="1300" b="1" dirty="0" smtClean="0">
                <a:latin typeface="Times New Roman" pitchFamily="18" charset="0"/>
                <a:ea typeface="Calibri"/>
                <a:cs typeface="Times New Roman" pitchFamily="18" charset="0"/>
              </a:rPr>
            </a:br>
            <a:r>
              <a:rPr lang="en-IN" sz="1300" b="1" dirty="0">
                <a:latin typeface="Times New Roman" pitchFamily="18" charset="0"/>
                <a:ea typeface="Calibri"/>
                <a:cs typeface="Times New Roman" pitchFamily="18" charset="0"/>
              </a:rPr>
              <a:t/>
            </a:r>
            <a:br>
              <a:rPr lang="en-IN" sz="1300" b="1" dirty="0">
                <a:latin typeface="Times New Roman" pitchFamily="18" charset="0"/>
                <a:ea typeface="Calibri"/>
                <a:cs typeface="Times New Roman" pitchFamily="18" charset="0"/>
              </a:rPr>
            </a:br>
            <a:r>
              <a:rPr lang="en-IN" sz="1300" b="1" dirty="0" smtClean="0">
                <a:latin typeface="Times New Roman" pitchFamily="18" charset="0"/>
                <a:ea typeface="Calibri"/>
                <a:cs typeface="Times New Roman" pitchFamily="18" charset="0"/>
              </a:rPr>
              <a:t/>
            </a:r>
            <a:br>
              <a:rPr lang="en-IN" sz="1300" b="1" dirty="0" smtClean="0">
                <a:latin typeface="Times New Roman" pitchFamily="18" charset="0"/>
                <a:ea typeface="Calibri"/>
                <a:cs typeface="Times New Roman" pitchFamily="18" charset="0"/>
              </a:rPr>
            </a:br>
            <a:r>
              <a:rPr lang="en-IN" sz="1300" b="1" dirty="0">
                <a:latin typeface="Times New Roman" pitchFamily="18" charset="0"/>
                <a:ea typeface="Calibri"/>
                <a:cs typeface="Times New Roman" pitchFamily="18" charset="0"/>
              </a:rPr>
              <a:t/>
            </a:r>
            <a:br>
              <a:rPr lang="en-IN" sz="1300" b="1" dirty="0">
                <a:latin typeface="Times New Roman" pitchFamily="18" charset="0"/>
                <a:ea typeface="Calibri"/>
                <a:cs typeface="Times New Roman" pitchFamily="18" charset="0"/>
              </a:rPr>
            </a:br>
            <a:r>
              <a:rPr lang="en-IN" sz="1300" b="1" dirty="0" smtClean="0">
                <a:latin typeface="Times New Roman" pitchFamily="18" charset="0"/>
                <a:ea typeface="Calibri"/>
                <a:cs typeface="Times New Roman" pitchFamily="18" charset="0"/>
              </a:rPr>
              <a:t/>
            </a:r>
            <a:br>
              <a:rPr lang="en-IN" sz="1300" b="1" dirty="0" smtClean="0">
                <a:latin typeface="Times New Roman" pitchFamily="18" charset="0"/>
                <a:ea typeface="Calibri"/>
                <a:cs typeface="Times New Roman" pitchFamily="18" charset="0"/>
              </a:rPr>
            </a:br>
            <a:r>
              <a:rPr lang="en-IN" sz="1300" b="1" dirty="0">
                <a:latin typeface="Times New Roman" pitchFamily="18" charset="0"/>
                <a:ea typeface="Calibri"/>
                <a:cs typeface="Times New Roman" pitchFamily="18" charset="0"/>
              </a:rPr>
              <a:t/>
            </a:r>
            <a:br>
              <a:rPr lang="en-IN" sz="1300" b="1" dirty="0">
                <a:latin typeface="Times New Roman" pitchFamily="18" charset="0"/>
                <a:ea typeface="Calibri"/>
                <a:cs typeface="Times New Roman" pitchFamily="18" charset="0"/>
              </a:rPr>
            </a:br>
            <a:r>
              <a:rPr lang="en-IN" sz="1300" b="1" dirty="0" smtClean="0">
                <a:latin typeface="Times New Roman" pitchFamily="18" charset="0"/>
                <a:ea typeface="Calibri"/>
                <a:cs typeface="Times New Roman" pitchFamily="18" charset="0"/>
              </a:rPr>
              <a:t/>
            </a:r>
            <a:br>
              <a:rPr lang="en-IN" sz="1300" b="1" dirty="0" smtClean="0">
                <a:latin typeface="Times New Roman" pitchFamily="18" charset="0"/>
                <a:ea typeface="Calibri"/>
                <a:cs typeface="Times New Roman" pitchFamily="18" charset="0"/>
              </a:rPr>
            </a:br>
            <a:r>
              <a:rPr lang="en-IN" sz="1300" b="1" dirty="0">
                <a:latin typeface="Times New Roman" pitchFamily="18" charset="0"/>
                <a:ea typeface="Calibri"/>
                <a:cs typeface="Times New Roman" pitchFamily="18" charset="0"/>
              </a:rPr>
              <a:t/>
            </a:r>
            <a:br>
              <a:rPr lang="en-IN" sz="1300" b="1" dirty="0">
                <a:latin typeface="Times New Roman" pitchFamily="18" charset="0"/>
                <a:ea typeface="Calibri"/>
                <a:cs typeface="Times New Roman" pitchFamily="18" charset="0"/>
              </a:rPr>
            </a:br>
            <a:r>
              <a:rPr lang="en-IN" sz="1300" b="1" dirty="0" smtClean="0">
                <a:latin typeface="Times New Roman" pitchFamily="18" charset="0"/>
                <a:ea typeface="Calibri"/>
                <a:cs typeface="Times New Roman" pitchFamily="18" charset="0"/>
              </a:rPr>
              <a:t/>
            </a:r>
            <a:br>
              <a:rPr lang="en-IN" sz="1300" b="1" dirty="0" smtClean="0">
                <a:latin typeface="Times New Roman" pitchFamily="18" charset="0"/>
                <a:ea typeface="Calibri"/>
                <a:cs typeface="Times New Roman" pitchFamily="18" charset="0"/>
              </a:rPr>
            </a:br>
            <a:r>
              <a:rPr lang="en-IN" sz="1300" b="1" dirty="0">
                <a:latin typeface="Times New Roman" pitchFamily="18" charset="0"/>
                <a:ea typeface="Calibri"/>
                <a:cs typeface="Times New Roman" pitchFamily="18" charset="0"/>
              </a:rPr>
              <a:t/>
            </a:r>
            <a:br>
              <a:rPr lang="en-IN" sz="1300" b="1" dirty="0">
                <a:latin typeface="Times New Roman" pitchFamily="18" charset="0"/>
                <a:ea typeface="Calibri"/>
                <a:cs typeface="Times New Roman" pitchFamily="18" charset="0"/>
              </a:rPr>
            </a:br>
            <a:r>
              <a:rPr lang="en-IN" sz="1300" b="1" dirty="0" smtClean="0">
                <a:latin typeface="Times New Roman" pitchFamily="18" charset="0"/>
                <a:ea typeface="Calibri"/>
                <a:cs typeface="Times New Roman" pitchFamily="18" charset="0"/>
              </a:rPr>
              <a:t/>
            </a:r>
            <a:br>
              <a:rPr lang="en-IN" sz="1300" b="1" dirty="0" smtClean="0">
                <a:latin typeface="Times New Roman" pitchFamily="18" charset="0"/>
                <a:ea typeface="Calibri"/>
                <a:cs typeface="Times New Roman" pitchFamily="18" charset="0"/>
              </a:rPr>
            </a:br>
            <a:r>
              <a:rPr lang="en-IN" sz="1300" b="1" dirty="0">
                <a:latin typeface="Times New Roman" pitchFamily="18" charset="0"/>
                <a:ea typeface="Calibri"/>
                <a:cs typeface="Times New Roman" pitchFamily="18" charset="0"/>
              </a:rPr>
              <a:t/>
            </a:r>
            <a:br>
              <a:rPr lang="en-IN" sz="1300" b="1" dirty="0">
                <a:latin typeface="Times New Roman" pitchFamily="18" charset="0"/>
                <a:ea typeface="Calibri"/>
                <a:cs typeface="Times New Roman" pitchFamily="18" charset="0"/>
              </a:rPr>
            </a:br>
            <a:r>
              <a:rPr lang="en-IN" sz="1300" b="1" dirty="0" smtClean="0">
                <a:latin typeface="Times New Roman" pitchFamily="18" charset="0"/>
                <a:ea typeface="Calibri"/>
                <a:cs typeface="Times New Roman" pitchFamily="18" charset="0"/>
              </a:rPr>
              <a:t/>
            </a:r>
            <a:br>
              <a:rPr lang="en-IN" sz="1300" b="1" dirty="0" smtClean="0">
                <a:latin typeface="Times New Roman" pitchFamily="18" charset="0"/>
                <a:ea typeface="Calibri"/>
                <a:cs typeface="Times New Roman" pitchFamily="18" charset="0"/>
              </a:rPr>
            </a:br>
            <a:r>
              <a:rPr lang="en-IN" sz="1300" b="1" dirty="0">
                <a:latin typeface="Times New Roman" pitchFamily="18" charset="0"/>
                <a:ea typeface="Calibri"/>
                <a:cs typeface="Times New Roman" pitchFamily="18" charset="0"/>
              </a:rPr>
              <a:t/>
            </a:r>
            <a:br>
              <a:rPr lang="en-IN" sz="1300" b="1" dirty="0">
                <a:latin typeface="Times New Roman" pitchFamily="18" charset="0"/>
                <a:ea typeface="Calibri"/>
                <a:cs typeface="Times New Roman" pitchFamily="18" charset="0"/>
              </a:rPr>
            </a:br>
            <a:r>
              <a:rPr lang="en-IN" sz="1300" b="1" dirty="0" smtClean="0">
                <a:latin typeface="Times New Roman" pitchFamily="18" charset="0"/>
                <a:ea typeface="Calibri"/>
                <a:cs typeface="Times New Roman" pitchFamily="18" charset="0"/>
              </a:rPr>
              <a:t/>
            </a:r>
            <a:br>
              <a:rPr lang="en-IN" sz="1300" b="1" dirty="0" smtClean="0">
                <a:latin typeface="Times New Roman" pitchFamily="18" charset="0"/>
                <a:ea typeface="Calibri"/>
                <a:cs typeface="Times New Roman" pitchFamily="18" charset="0"/>
              </a:rPr>
            </a:br>
            <a:r>
              <a:rPr lang="en-IN" sz="1300" b="1" dirty="0">
                <a:latin typeface="Times New Roman" pitchFamily="18" charset="0"/>
                <a:ea typeface="Calibri"/>
                <a:cs typeface="Times New Roman" pitchFamily="18" charset="0"/>
              </a:rPr>
              <a:t/>
            </a:r>
            <a:br>
              <a:rPr lang="en-IN" sz="1300" b="1" dirty="0">
                <a:latin typeface="Times New Roman" pitchFamily="18" charset="0"/>
                <a:ea typeface="Calibri"/>
                <a:cs typeface="Times New Roman" pitchFamily="18" charset="0"/>
              </a:rPr>
            </a:br>
            <a:r>
              <a:rPr lang="en-IN" sz="1300" b="1" dirty="0" smtClean="0">
                <a:latin typeface="Times New Roman" pitchFamily="18" charset="0"/>
                <a:ea typeface="Calibri"/>
                <a:cs typeface="Times New Roman" pitchFamily="18" charset="0"/>
              </a:rPr>
              <a:t/>
            </a:r>
            <a:br>
              <a:rPr lang="en-IN" sz="1300" b="1" dirty="0" smtClean="0">
                <a:latin typeface="Times New Roman" pitchFamily="18" charset="0"/>
                <a:ea typeface="Calibri"/>
                <a:cs typeface="Times New Roman" pitchFamily="18" charset="0"/>
              </a:rPr>
            </a:br>
            <a:r>
              <a:rPr lang="en-IN" sz="1300" b="1" dirty="0">
                <a:latin typeface="Times New Roman" pitchFamily="18" charset="0"/>
                <a:ea typeface="Calibri"/>
                <a:cs typeface="Times New Roman" pitchFamily="18" charset="0"/>
              </a:rPr>
              <a:t/>
            </a:r>
            <a:br>
              <a:rPr lang="en-IN" sz="1300" b="1" dirty="0">
                <a:latin typeface="Times New Roman" pitchFamily="18" charset="0"/>
                <a:ea typeface="Calibri"/>
                <a:cs typeface="Times New Roman" pitchFamily="18" charset="0"/>
              </a:rPr>
            </a:br>
            <a:r>
              <a:rPr lang="en-IN" sz="1300" b="1" dirty="0" smtClean="0">
                <a:latin typeface="Times New Roman" pitchFamily="18" charset="0"/>
                <a:ea typeface="Calibri"/>
                <a:cs typeface="Times New Roman" pitchFamily="18" charset="0"/>
              </a:rPr>
              <a:t/>
            </a:r>
            <a:br>
              <a:rPr lang="en-IN" sz="1300" b="1" dirty="0" smtClean="0">
                <a:latin typeface="Times New Roman" pitchFamily="18" charset="0"/>
                <a:ea typeface="Calibri"/>
                <a:cs typeface="Times New Roman" pitchFamily="18" charset="0"/>
              </a:rPr>
            </a:br>
            <a:r>
              <a:rPr lang="en-IN" sz="1300" b="1" dirty="0">
                <a:latin typeface="Times New Roman" pitchFamily="18" charset="0"/>
                <a:ea typeface="Calibri"/>
                <a:cs typeface="Times New Roman" pitchFamily="18" charset="0"/>
              </a:rPr>
              <a:t/>
            </a:r>
            <a:br>
              <a:rPr lang="en-IN" sz="1300" b="1" dirty="0">
                <a:latin typeface="Times New Roman" pitchFamily="18" charset="0"/>
                <a:ea typeface="Calibri"/>
                <a:cs typeface="Times New Roman" pitchFamily="18" charset="0"/>
              </a:rPr>
            </a:br>
            <a:r>
              <a:rPr lang="en-IN" sz="1300" b="1" dirty="0" smtClean="0">
                <a:latin typeface="Times New Roman" pitchFamily="18" charset="0"/>
                <a:ea typeface="Calibri"/>
                <a:cs typeface="Times New Roman" pitchFamily="18" charset="0"/>
              </a:rPr>
              <a:t/>
            </a:r>
            <a:br>
              <a:rPr lang="en-IN" sz="1300" b="1" dirty="0" smtClean="0">
                <a:latin typeface="Times New Roman" pitchFamily="18" charset="0"/>
                <a:ea typeface="Calibri"/>
                <a:cs typeface="Times New Roman" pitchFamily="18" charset="0"/>
              </a:rPr>
            </a:br>
            <a:r>
              <a:rPr lang="en-IN" sz="1300" b="1" dirty="0">
                <a:latin typeface="Times New Roman" pitchFamily="18" charset="0"/>
                <a:ea typeface="Calibri"/>
                <a:cs typeface="Times New Roman" pitchFamily="18" charset="0"/>
              </a:rPr>
              <a:t/>
            </a:r>
            <a:br>
              <a:rPr lang="en-IN" sz="1300" b="1" dirty="0">
                <a:latin typeface="Times New Roman" pitchFamily="18" charset="0"/>
                <a:ea typeface="Calibri"/>
                <a:cs typeface="Times New Roman" pitchFamily="18" charset="0"/>
              </a:rPr>
            </a:br>
            <a:r>
              <a:rPr lang="en-IN" sz="1300" b="1" dirty="0" smtClean="0">
                <a:latin typeface="Times New Roman" pitchFamily="18" charset="0"/>
                <a:ea typeface="Calibri"/>
                <a:cs typeface="Times New Roman" pitchFamily="18" charset="0"/>
              </a:rPr>
              <a:t/>
            </a:r>
            <a:br>
              <a:rPr lang="en-IN" sz="1300" b="1" dirty="0" smtClean="0">
                <a:latin typeface="Times New Roman" pitchFamily="18" charset="0"/>
                <a:ea typeface="Calibri"/>
                <a:cs typeface="Times New Roman" pitchFamily="18" charset="0"/>
              </a:rPr>
            </a:br>
            <a:r>
              <a:rPr lang="en-IN" sz="2000" b="1" dirty="0" smtClean="0">
                <a:latin typeface="Times New Roman" pitchFamily="18" charset="0"/>
                <a:ea typeface="Calibri"/>
                <a:cs typeface="Times New Roman" pitchFamily="18" charset="0"/>
              </a:rPr>
              <a:t>4.2.3   Scrum </a:t>
            </a:r>
            <a:r>
              <a:rPr lang="en-IN" sz="2000" b="1" dirty="0" err="1" smtClean="0">
                <a:latin typeface="Times New Roman" pitchFamily="18" charset="0"/>
                <a:ea typeface="Calibri"/>
                <a:cs typeface="Times New Roman" pitchFamily="18" charset="0"/>
              </a:rPr>
              <a:t>Artifacts</a:t>
            </a:r>
            <a:r>
              <a:rPr lang="en-IN" sz="2000" dirty="0" smtClean="0">
                <a:latin typeface="Times New Roman" pitchFamily="18" charset="0"/>
                <a:ea typeface="Calibri"/>
                <a:cs typeface="Times New Roman" pitchFamily="18" charset="0"/>
              </a:rPr>
              <a:t/>
            </a:r>
            <a:br>
              <a:rPr lang="en-IN" sz="2000" dirty="0" smtClean="0">
                <a:latin typeface="Times New Roman" pitchFamily="18" charset="0"/>
                <a:ea typeface="Calibri"/>
                <a:cs typeface="Times New Roman" pitchFamily="18" charset="0"/>
              </a:rPr>
            </a:br>
            <a:r>
              <a:rPr lang="en-IN" sz="2000" dirty="0" smtClean="0">
                <a:latin typeface="Times New Roman" pitchFamily="18" charset="0"/>
                <a:ea typeface="Calibri"/>
                <a:cs typeface="Times New Roman" pitchFamily="18" charset="0"/>
              </a:rPr>
              <a:t>Scrum </a:t>
            </a:r>
            <a:r>
              <a:rPr lang="en-IN" sz="2000" dirty="0" err="1" smtClean="0">
                <a:latin typeface="Times New Roman" pitchFamily="18" charset="0"/>
                <a:ea typeface="Calibri"/>
                <a:cs typeface="Times New Roman" pitchFamily="18" charset="0"/>
              </a:rPr>
              <a:t>artifacts</a:t>
            </a:r>
            <a:r>
              <a:rPr lang="en-IN" sz="2000" dirty="0" smtClean="0">
                <a:latin typeface="Times New Roman" pitchFamily="18" charset="0"/>
                <a:ea typeface="Calibri"/>
                <a:cs typeface="Times New Roman" pitchFamily="18" charset="0"/>
              </a:rPr>
              <a:t> are designed to increase transparency of information related to the delivery of the project, and provide opportunities for inspection and adaptation. They are management products useful</a:t>
            </a:r>
            <a:br>
              <a:rPr lang="en-IN" sz="2000" dirty="0" smtClean="0">
                <a:latin typeface="Times New Roman" pitchFamily="18" charset="0"/>
                <a:ea typeface="Calibri"/>
                <a:cs typeface="Times New Roman" pitchFamily="18" charset="0"/>
              </a:rPr>
            </a:br>
            <a:r>
              <a:rPr lang="en-IN" sz="2000" dirty="0" smtClean="0">
                <a:latin typeface="Times New Roman" pitchFamily="18" charset="0"/>
                <a:ea typeface="Calibri"/>
                <a:cs typeface="Times New Roman" pitchFamily="18" charset="0"/>
              </a:rPr>
              <a:t>for the creation of the specialist product of the project. There are 3 </a:t>
            </a:r>
            <a:r>
              <a:rPr lang="en-IN" sz="2000" dirty="0" err="1" smtClean="0">
                <a:latin typeface="Times New Roman" pitchFamily="18" charset="0"/>
                <a:ea typeface="Calibri"/>
                <a:cs typeface="Times New Roman" pitchFamily="18" charset="0"/>
              </a:rPr>
              <a:t>artificats</a:t>
            </a:r>
            <a:r>
              <a:rPr lang="en-IN" sz="2000" dirty="0" smtClean="0">
                <a:latin typeface="Times New Roman" pitchFamily="18" charset="0"/>
                <a:ea typeface="Calibri"/>
                <a:cs typeface="Times New Roman" pitchFamily="18" charset="0"/>
              </a:rPr>
              <a:t> in scrum</a:t>
            </a:r>
            <a:br>
              <a:rPr lang="en-IN" sz="2000" dirty="0" smtClean="0">
                <a:latin typeface="Times New Roman" pitchFamily="18" charset="0"/>
                <a:ea typeface="Calibri"/>
                <a:cs typeface="Times New Roman" pitchFamily="18" charset="0"/>
              </a:rPr>
            </a:br>
            <a:r>
              <a:rPr lang="en-IN" sz="2000" dirty="0" smtClean="0">
                <a:latin typeface="Times New Roman" pitchFamily="18" charset="0"/>
                <a:ea typeface="Calibri"/>
                <a:cs typeface="Times New Roman" pitchFamily="18" charset="0"/>
              </a:rPr>
              <a:t>Product Backlog An extended list of everything that might be needed in the final product.</a:t>
            </a:r>
            <a:r>
              <a:rPr lang="en-IN" sz="2000" b="1" dirty="0" smtClean="0">
                <a:latin typeface="Times New Roman" pitchFamily="18" charset="0"/>
                <a:ea typeface="Calibri"/>
                <a:cs typeface="Times New Roman" pitchFamily="18" charset="0"/>
              </a:rPr>
              <a:t> </a:t>
            </a:r>
            <a:r>
              <a:rPr lang="en-IN" sz="2000" dirty="0" smtClean="0">
                <a:latin typeface="Times New Roman" pitchFamily="18" charset="0"/>
                <a:ea typeface="Calibri"/>
                <a:cs typeface="Times New Roman" pitchFamily="18" charset="0"/>
              </a:rPr>
              <a:t/>
            </a:r>
            <a:br>
              <a:rPr lang="en-IN" sz="2000" dirty="0" smtClean="0">
                <a:latin typeface="Times New Roman" pitchFamily="18" charset="0"/>
                <a:ea typeface="Calibri"/>
                <a:cs typeface="Times New Roman" pitchFamily="18" charset="0"/>
              </a:rPr>
            </a:br>
            <a:r>
              <a:rPr lang="en-IN" sz="2000" dirty="0" smtClean="0">
                <a:latin typeface="Times New Roman" pitchFamily="18" charset="0"/>
                <a:ea typeface="Calibri"/>
                <a:cs typeface="Times New Roman" pitchFamily="18" charset="0"/>
              </a:rPr>
              <a:t>2. Sprint Backlog Selected items for the product backlog to be delivered through a sprint, along with the task for delivering the item and realizing the sprint goal.</a:t>
            </a:r>
            <a:br>
              <a:rPr lang="en-IN" sz="2000" dirty="0" smtClean="0">
                <a:latin typeface="Times New Roman" pitchFamily="18" charset="0"/>
                <a:ea typeface="Calibri"/>
                <a:cs typeface="Times New Roman" pitchFamily="18" charset="0"/>
              </a:rPr>
            </a:br>
            <a:r>
              <a:rPr lang="en-IN" sz="2000" dirty="0" smtClean="0">
                <a:latin typeface="Times New Roman" pitchFamily="18" charset="0"/>
                <a:ea typeface="Calibri"/>
                <a:cs typeface="Times New Roman" pitchFamily="18" charset="0"/>
              </a:rPr>
              <a:t>      3. The Sprint Review Increment set of all the product backlog items so far in the project.</a:t>
            </a:r>
            <a:br>
              <a:rPr lang="en-IN" sz="2000" dirty="0" smtClean="0">
                <a:latin typeface="Times New Roman" pitchFamily="18" charset="0"/>
                <a:ea typeface="Calibri"/>
                <a:cs typeface="Times New Roman" pitchFamily="18" charset="0"/>
              </a:rPr>
            </a:br>
            <a:r>
              <a:rPr lang="en-IN" sz="2000" b="1" dirty="0" smtClean="0">
                <a:latin typeface="Times New Roman" pitchFamily="18" charset="0"/>
                <a:ea typeface="Calibri"/>
                <a:cs typeface="Times New Roman" pitchFamily="18" charset="0"/>
              </a:rPr>
              <a:t>4.2.4 Scrum Rules</a:t>
            </a:r>
            <a:r>
              <a:rPr lang="en-IN" sz="2000" dirty="0" smtClean="0">
                <a:latin typeface="Times New Roman" pitchFamily="18" charset="0"/>
                <a:ea typeface="Calibri"/>
                <a:cs typeface="Times New Roman" pitchFamily="18" charset="0"/>
              </a:rPr>
              <a:t/>
            </a:r>
            <a:br>
              <a:rPr lang="en-IN" sz="2000" dirty="0" smtClean="0">
                <a:latin typeface="Times New Roman" pitchFamily="18" charset="0"/>
                <a:ea typeface="Calibri"/>
                <a:cs typeface="Times New Roman" pitchFamily="18" charset="0"/>
              </a:rPr>
            </a:br>
            <a:r>
              <a:rPr lang="en-IN" sz="2000" dirty="0" smtClean="0">
                <a:latin typeface="Times New Roman" pitchFamily="18" charset="0"/>
                <a:ea typeface="Calibri"/>
                <a:cs typeface="Times New Roman" pitchFamily="18" charset="0"/>
              </a:rPr>
              <a:t>The rules of Agile Scrum should be completely up to the team and governed for what works best for their processes. The best agile will tell teams to start with basic scrum events listed above and then inspect and adopt based on your teams unique needs so there is continuous improvement in the way teams work together.</a:t>
            </a:r>
            <a:r>
              <a:rPr lang="en-IN" sz="4000" dirty="0" smtClean="0">
                <a:latin typeface="Times New Roman" pitchFamily="18" charset="0"/>
                <a:ea typeface="Calibri"/>
                <a:cs typeface="Times New Roman" pitchFamily="18" charset="0"/>
              </a:rPr>
              <a:t/>
            </a:r>
            <a:br>
              <a:rPr lang="en-IN" sz="4000" dirty="0" smtClean="0">
                <a:latin typeface="Times New Roman" pitchFamily="18" charset="0"/>
                <a:ea typeface="Calibri"/>
                <a:cs typeface="Times New Roman" pitchFamily="18" charset="0"/>
              </a:rPr>
            </a:br>
            <a:r>
              <a:rPr lang="en-IN" sz="4800" b="1" dirty="0" smtClean="0">
                <a:latin typeface="Times New Roman" pitchFamily="18" charset="0"/>
                <a:ea typeface="Calibri"/>
                <a:cs typeface="Times New Roman" pitchFamily="18" charset="0"/>
              </a:rPr>
              <a:t> </a:t>
            </a:r>
            <a:r>
              <a:rPr lang="en-IN" sz="4000" dirty="0" smtClean="0">
                <a:latin typeface="Times New Roman" pitchFamily="18" charset="0"/>
                <a:ea typeface="Calibri"/>
                <a:cs typeface="Times New Roman" pitchFamily="18" charset="0"/>
              </a:rPr>
              <a:t/>
            </a:r>
            <a:br>
              <a:rPr lang="en-IN" sz="4000" dirty="0" smtClean="0">
                <a:latin typeface="Times New Roman" pitchFamily="18" charset="0"/>
                <a:ea typeface="Calibri"/>
                <a:cs typeface="Times New Roman" pitchFamily="18" charset="0"/>
              </a:rPr>
            </a:b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17409" name="Rectangle 1"/>
          <p:cNvSpPr>
            <a:spLocks noChangeArrowheads="1"/>
          </p:cNvSpPr>
          <p:nvPr/>
        </p:nvSpPr>
        <p:spPr bwMode="auto">
          <a:xfrm>
            <a:off x="1" y="0"/>
            <a:ext cx="8786841" cy="532453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457200" algn="l"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SPRINT</a:t>
            </a: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ea typeface="Calibri" pitchFamily="34" charset="0"/>
                <a:cs typeface="Times New Roman" pitchFamily="18" charset="0"/>
              </a:rPr>
              <a:t>In product development, a sprint is a set period of time during which specific work has to be completed and made ready for review. Each sprint begins with a planning meeting. During the meeting, the product owner (the person requesting the work) and the development team agree upon exactly what work will be accomplished during the sprint. The development team has the final say when it comes to determining how much work can realistically be accomplished during the sprint, and the product owner has the final say on what criteria need to be met for the work to be approved and accepted. The duration of a sprint is determined by the scrum master, the team’s facilitator. Once the team reaches a consensus for how many days a sprint should last, all future sprints should be the same. Traditionally, a sprint lasts 30 days</a:t>
            </a:r>
          </a:p>
          <a:p>
            <a:pPr marL="0" marR="0" lvl="0" indent="457200" algn="l" defTabSz="914400" rtl="0" eaLnBrk="0" fontAlgn="base" latinLnBrk="0" hangingPunct="0">
              <a:lnSpc>
                <a:spcPct val="100000"/>
              </a:lnSpc>
              <a:spcBef>
                <a:spcPct val="0"/>
              </a:spcBef>
              <a:spcAft>
                <a:spcPct val="0"/>
              </a:spcAft>
              <a:buClrTx/>
              <a:buSzTx/>
              <a:buFontTx/>
              <a:buNone/>
              <a:tabLst/>
            </a:pPr>
            <a:endParaRPr lang="en-US" sz="2000" dirty="0" smtClean="0">
              <a:latin typeface="Times New Roman" pitchFamily="18" charset="0"/>
              <a:cs typeface="Times New Roman" pitchFamily="18" charset="0"/>
            </a:endParaRP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Burn-Dow</a:t>
            </a:r>
            <a:r>
              <a:rPr lang="en-US" sz="2000" baseline="0" dirty="0" smtClean="0">
                <a:latin typeface="Times New Roman" pitchFamily="18" charset="0"/>
                <a:cs typeface="Times New Roman" pitchFamily="18" charset="0"/>
              </a:rPr>
              <a:t>n</a:t>
            </a:r>
            <a:r>
              <a:rPr lang="en-US" sz="2000" dirty="0" smtClean="0">
                <a:latin typeface="Times New Roman" pitchFamily="18" charset="0"/>
                <a:cs typeface="Times New Roman" pitchFamily="18" charset="0"/>
              </a:rPr>
              <a:t> Chart</a:t>
            </a:r>
          </a:p>
          <a:p>
            <a:pPr marL="0" marR="0" lvl="0" indent="457200" algn="l"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Times New Roman" pitchFamily="18" charset="0"/>
                <a:cs typeface="Times New Roman" pitchFamily="18" charset="0"/>
              </a:rPr>
              <a:t>(ideal)</a:t>
            </a:r>
          </a:p>
          <a:p>
            <a:pPr marL="0" marR="0" lvl="0" indent="45720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tx1"/>
              </a:solidFill>
              <a:effectLst/>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TotalTime>
  <Words>398</Words>
  <Application>Microsoft Office PowerPoint</Application>
  <PresentationFormat>On-screen Show (4:3)</PresentationFormat>
  <Paragraphs>34</Paragraphs>
  <Slides>35</Slides>
  <Notes>0</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Office Theme</vt:lpstr>
      <vt:lpstr>MATSYAFED INVENTORY MANAGEMENT</vt:lpstr>
      <vt:lpstr>               INTRODUCTION   Matsyafed, the Kerala State Co-operative Federation for Fisheries Development Ltd is an Apex Federation of primary level welfare societies in the coastal fishery sector with the objective of ensuring the economic and social development of the fisher men. Matsyafed has established many commercial units to support the fishermen in procuring fishing inputs and marketing their output, in addition to production and marketing of by-products.  In this portion mainly concern the process of OBM division, Head office and the secondary user Vendor and OBM Service centres. Matsyafed OBM Division is one of the major commercial units of Matsyafed. The division imports Suzuki and Yamaha Outboards Motors directly from Japan &amp; Thailand and distribute it to the various OBM Service Centre of Kerala..  Matsyafed is the main importer of YAMAHA and SUZUKI brands of Outboard Motors (OBMs) in South India. OBM Division is also request to Head office when they get limited stock notification and Head office buy the product to the Vendor. </vt:lpstr>
      <vt:lpstr>              SYSTEM DESIGN AND ANALYSIS  2.1 Challenges of the System Matsyafed has an OBM division at Cochin deals with imported outboard Machines and its spare parts. It is very difficult to manage the inventory of spare parts which runs in 8000 to 10000 components Different model use different spares and it a challenge to keep track of the inventory manually. Matsyafed has different commercial units like OBM Division , fish manures, Chitosan product etc, The inventory of these units also to be maintained. 2.2 Proposed system • Inventory management. • Stock transfer management. • Multiple stores and warehouse interconnection.   </vt:lpstr>
      <vt:lpstr>Slide 4</vt:lpstr>
      <vt:lpstr>                    AGILE TECHNOLOGY OVERVIEW           4.1. INTRODUCTION TO SCRUM              ”SCRUM is a subset of agile. It is a light weight process framework for agile development, and the, most widely used one. A”process framework” is a particular set of practices that must be followed in order for a process to be consistent with the framework.”   4.2. PRINCIPLES AND METHODOLOGY USED      4.2.1 Scrum Team   A scrum team is a collection of individuals working together to deliver the requested and committed product increments. To work effectively it is important for a scrum team that everyone within the team follows a common goal. The scrum team are typically composed of 7 members and have no team leaders to delegate task or The Development Team: decide how a problem is solved. There are 3 roles in a scrum team:  1. The Product Owner: The product owner is a project’s key stakeholder-Usually an internal or external customer or a scope person for the customer. There is only one product owner who conveys the overall mission and vision of the product which the team is building. The product owner is ultimately accountable for managing the product backlog and accepting completed increments of work.  </vt:lpstr>
      <vt:lpstr>                   2. The Scrum Master: The scrum master is the servant leader to the product owner, development team and organization. With no hierarchical authority over the team but rather more of a facilitator, the scrum master ensures that the team adheres to scrum theory, practices and rules. The scrum master protects the team by doing anything possible to help the team perform of the highest level. This may include removing impediments, facilitating meetings and helping the product owner groom the backlog. 3. The development team is a self organizing, cross functional group armed with all of the skills to deliver shippable increments at the completion of each sprint.   4.2.2 Scrum Events           Scrum events are time-boxed events that means in a project, every scrum events has a predefined maximum duration. These events enable transparency on the project progress to all who are involved in the projects. The vital events of scrum are -the Sprint.   1. The Sprint: A sprint is a time-boxed period during which specific work is completed and made ready for review. Sprint are usually 2-4 weeks long but can be as short as 1 week. 2. Sprint Planning: Sprint planning team meetings are time-boxed events that determine which product backlog items will be delivered and have the work will be achieved.</vt:lpstr>
      <vt:lpstr>    .3.The daily Stand-up: The daily stand-up is a short communication meeting in which each team member quickly and transparently covers progress since the last stand-up ,planed work before the next meeting and any impediments that may be blocking his or her progress. 4. The Sprint Review: The sprint review is the”show and tell” on demonstration events for the team to present the work completed during the sprint. The product owner checks the work against predefined acceptance criteria or either accept or reject the work. The stakeholder or client give feedback to ensure that the delivered incremental must the business model. 5.Retrospective: The retrospective or retro is the final team meeting in the sprint to  determine what went well, what didn’t go well and how the team can improve the next sprint. Attended by the team and the scrum master, the retrospective is an important  opportunity for the team to focus on its overall performance and identify strategies for continuous improvement on its process. </vt:lpstr>
      <vt:lpstr>                         4.2.3   Scrum Artifacts Scrum artifacts are designed to increase transparency of information related to the delivery of the project, and provide opportunities for inspection and adaptation. They are management products useful for the creation of the specialist product of the project. There are 3 artificats in scrum Product Backlog An extended list of everything that might be needed in the final product.  2. Sprint Backlog Selected items for the product backlog to be delivered through a sprint, along with the task for delivering the item and realizing the sprint goal.       3. The Sprint Review Increment set of all the product backlog items so far in the project. 4.2.4 Scrum Rules The rules of Agile Scrum should be completely up to the team and governed for what works best for their processes. The best agile will tell teams to start with basic scrum events listed above and then inspect and adopt based on your teams unique needs so there is continuous improvement in the way teams work together.   </vt:lpstr>
      <vt:lpstr>Slide 9</vt:lpstr>
      <vt:lpstr>Slide 10</vt:lpstr>
      <vt:lpstr>Slide 11</vt:lpstr>
      <vt:lpstr>Product Backlog</vt:lpstr>
      <vt:lpstr>Sprint planner</vt:lpstr>
      <vt:lpstr>Github Registration</vt:lpstr>
      <vt:lpstr>                 SYSTEM DESIGNS            Design is the first step into the development phase for any engineered product or system. Design is a creative process. A good design is the key to effective system. The term “design” is defined as “the process of applying various techniques and principles for the purpose of defining a process or a system in sufficient detail to permit its physical realization”. It may be defined as a process of applying various techniques and principles for the purpose of defining a device, a process or a system in sufficient detail to permit its physical realization. Software design sits at the technical kernel of the software engineering process and is applied regardless of the development paradigm that is used. The system design develops the architectural detail required to build a system or product. As in the case of any systematic approach, this software too has undergone the best possible design phase fine tuning all efficiency, performance and accuracy levels. The design phase is a transition from a user-oriented document to a document to the programmers or database personnel. System design goes through two phases of development: Logical and Physical Design. </vt:lpstr>
      <vt:lpstr>                  Modules and Descriptions   Vendor Head Office OBM division OBM Workshop   1.Head Office and Vendor Management.         If any product request comes in head office, the head office will purchase the product from the Vendor. Once the vendor will register the site, they can post their product in the Matsyafed site.  2.Stock Management. If the stock level decreases in the OBM Workshop they will send an automatic stock alert to the OBM Division. After the alert get the OBM Division send Request to the head office  3.Payment             They are 4 Type of payment done in Matsyafed, But in this portion conduct online payment for a single items.  </vt:lpstr>
      <vt:lpstr>Slide 17</vt:lpstr>
      <vt:lpstr>Form design</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CODE: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MATSYAFED INVENTORY MANAGEMENT</dc:title>
  <dc:creator>User</dc:creator>
  <cp:lastModifiedBy>asus</cp:lastModifiedBy>
  <cp:revision>5</cp:revision>
  <dcterms:created xsi:type="dcterms:W3CDTF">2020-05-03T09:25:18Z</dcterms:created>
  <dcterms:modified xsi:type="dcterms:W3CDTF">2020-09-12T08:00:59Z</dcterms:modified>
</cp:coreProperties>
</file>